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7" r:id="rId2"/>
    <p:sldId id="328" r:id="rId3"/>
    <p:sldId id="329" r:id="rId4"/>
    <p:sldId id="321" r:id="rId5"/>
    <p:sldId id="288" r:id="rId6"/>
    <p:sldId id="322" r:id="rId7"/>
    <p:sldId id="289" r:id="rId8"/>
    <p:sldId id="286" r:id="rId9"/>
    <p:sldId id="309" r:id="rId10"/>
    <p:sldId id="310" r:id="rId11"/>
    <p:sldId id="291" r:id="rId12"/>
    <p:sldId id="300" r:id="rId13"/>
    <p:sldId id="315" r:id="rId14"/>
    <p:sldId id="302" r:id="rId15"/>
    <p:sldId id="311" r:id="rId16"/>
    <p:sldId id="312" r:id="rId17"/>
    <p:sldId id="313" r:id="rId18"/>
    <p:sldId id="314" r:id="rId19"/>
    <p:sldId id="294" r:id="rId20"/>
    <p:sldId id="307" r:id="rId21"/>
    <p:sldId id="317" r:id="rId22"/>
    <p:sldId id="318" r:id="rId23"/>
    <p:sldId id="319" r:id="rId24"/>
    <p:sldId id="320" r:id="rId25"/>
    <p:sldId id="316" r:id="rId26"/>
    <p:sldId id="323" r:id="rId27"/>
    <p:sldId id="324" r:id="rId28"/>
    <p:sldId id="325" r:id="rId29"/>
    <p:sldId id="326" r:id="rId30"/>
    <p:sldId id="327" r:id="rId31"/>
    <p:sldId id="299" r:id="rId32"/>
  </p:sldIdLst>
  <p:sldSz cx="9144000" cy="6858000" type="screen4x3"/>
  <p:notesSz cx="6735763" cy="9866313"/>
  <p:defaultTextStyle>
    <a:defPPr>
      <a:defRPr lang="ja-JP"/>
    </a:defPPr>
    <a:lvl1pPr marL="0" algn="l" defTabSz="914400" rtl="0" eaLnBrk="1" latinLnBrk="0" hangingPunct="1">
      <a:defRPr kumimoji="1" sz="1440" kern="1200">
        <a:solidFill>
          <a:schemeClr val="tx1"/>
        </a:solidFill>
        <a:latin typeface="+mn-lt"/>
        <a:ea typeface="+mn-ea"/>
        <a:cs typeface="+mn-cs"/>
      </a:defRPr>
    </a:lvl1pPr>
    <a:lvl2pPr marL="457200" algn="l" defTabSz="914400" rtl="0" eaLnBrk="1" latinLnBrk="0" hangingPunct="1">
      <a:defRPr kumimoji="1" sz="1440" kern="1200">
        <a:solidFill>
          <a:schemeClr val="tx1"/>
        </a:solidFill>
        <a:latin typeface="+mn-lt"/>
        <a:ea typeface="+mn-ea"/>
        <a:cs typeface="+mn-cs"/>
      </a:defRPr>
    </a:lvl2pPr>
    <a:lvl3pPr marL="914400" algn="l" defTabSz="914400" rtl="0" eaLnBrk="1" latinLnBrk="0" hangingPunct="1">
      <a:defRPr kumimoji="1" sz="1440" kern="1200">
        <a:solidFill>
          <a:schemeClr val="tx1"/>
        </a:solidFill>
        <a:latin typeface="+mn-lt"/>
        <a:ea typeface="+mn-ea"/>
        <a:cs typeface="+mn-cs"/>
      </a:defRPr>
    </a:lvl3pPr>
    <a:lvl4pPr marL="1371600" algn="l" defTabSz="914400" rtl="0" eaLnBrk="1" latinLnBrk="0" hangingPunct="1">
      <a:defRPr kumimoji="1" sz="1440" kern="1200">
        <a:solidFill>
          <a:schemeClr val="tx1"/>
        </a:solidFill>
        <a:latin typeface="+mn-lt"/>
        <a:ea typeface="+mn-ea"/>
        <a:cs typeface="+mn-cs"/>
      </a:defRPr>
    </a:lvl4pPr>
    <a:lvl5pPr marL="1828800" algn="l" defTabSz="914400" rtl="0" eaLnBrk="1" latinLnBrk="0" hangingPunct="1">
      <a:defRPr kumimoji="1" sz="1440" kern="1200">
        <a:solidFill>
          <a:schemeClr val="tx1"/>
        </a:solidFill>
        <a:latin typeface="+mn-lt"/>
        <a:ea typeface="+mn-ea"/>
        <a:cs typeface="+mn-cs"/>
      </a:defRPr>
    </a:lvl5pPr>
    <a:lvl6pPr marL="2286000" algn="l" defTabSz="914400" rtl="0" eaLnBrk="1" latinLnBrk="0" hangingPunct="1">
      <a:defRPr kumimoji="1" sz="1440" kern="1200">
        <a:solidFill>
          <a:schemeClr val="tx1"/>
        </a:solidFill>
        <a:latin typeface="+mn-lt"/>
        <a:ea typeface="+mn-ea"/>
        <a:cs typeface="+mn-cs"/>
      </a:defRPr>
    </a:lvl6pPr>
    <a:lvl7pPr marL="2743200" algn="l" defTabSz="914400" rtl="0" eaLnBrk="1" latinLnBrk="0" hangingPunct="1">
      <a:defRPr kumimoji="1" sz="1440" kern="1200">
        <a:solidFill>
          <a:schemeClr val="tx1"/>
        </a:solidFill>
        <a:latin typeface="+mn-lt"/>
        <a:ea typeface="+mn-ea"/>
        <a:cs typeface="+mn-cs"/>
      </a:defRPr>
    </a:lvl7pPr>
    <a:lvl8pPr marL="3200400" algn="l" defTabSz="914400" rtl="0" eaLnBrk="1" latinLnBrk="0" hangingPunct="1">
      <a:defRPr kumimoji="1" sz="1440" kern="1200">
        <a:solidFill>
          <a:schemeClr val="tx1"/>
        </a:solidFill>
        <a:latin typeface="+mn-lt"/>
        <a:ea typeface="+mn-ea"/>
        <a:cs typeface="+mn-cs"/>
      </a:defRPr>
    </a:lvl8pPr>
    <a:lvl9pPr marL="3657600" algn="l" defTabSz="914400" rtl="0" eaLnBrk="1" latinLnBrk="0" hangingPunct="1">
      <a:defRPr kumimoji="1" sz="14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CC66"/>
    <a:srgbClr val="FFFF99"/>
    <a:srgbClr val="FFE4AF"/>
    <a:srgbClr val="178B46"/>
    <a:srgbClr val="00CC00"/>
    <a:srgbClr val="FF66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9B22EE-59CD-4D94-A5C5-50D00B3F7593}"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kumimoji="1" lang="ja-JP" altLang="en-US"/>
        </a:p>
      </dgm:t>
    </dgm:pt>
    <dgm:pt modelId="{FAD30B8B-25D4-49CC-B29C-8539FDC4093F}">
      <dgm:prSet phldrT="[テキスト]" custT="1"/>
      <dgm:spPr/>
      <dgm:t>
        <a:bodyPr/>
        <a:lstStyle/>
        <a:p>
          <a:r>
            <a:rPr kumimoji="1" lang="en-US" altLang="ja-JP" sz="1920" b="1" dirty="0">
              <a:latin typeface="HG丸ｺﾞｼｯｸM-PRO" panose="020F0600000000000000" pitchFamily="50" charset="-128"/>
              <a:ea typeface="HG丸ｺﾞｼｯｸM-PRO" panose="020F0600000000000000" pitchFamily="50" charset="-128"/>
            </a:rPr>
            <a:t>1. Comprehensive consulting</a:t>
          </a:r>
          <a:endParaRPr kumimoji="1" lang="ja-JP" altLang="en-US" sz="2400" b="1" dirty="0">
            <a:latin typeface="HG丸ｺﾞｼｯｸM-PRO" panose="020F0600000000000000" pitchFamily="50" charset="-128"/>
            <a:ea typeface="HG丸ｺﾞｼｯｸM-PRO" panose="020F0600000000000000" pitchFamily="50" charset="-128"/>
          </a:endParaRPr>
        </a:p>
      </dgm:t>
    </dgm:pt>
    <dgm:pt modelId="{E12CDC3B-0F8C-48F2-B76D-8280899A29C4}" type="parTrans" cxnId="{92101D83-4699-4FF3-BA78-710C4151441C}">
      <dgm:prSet/>
      <dgm:spPr/>
      <dgm:t>
        <a:bodyPr/>
        <a:lstStyle/>
        <a:p>
          <a:endParaRPr kumimoji="1" lang="ja-JP" altLang="en-US" sz="2400" b="1">
            <a:latin typeface="HG丸ｺﾞｼｯｸM-PRO" panose="020F0600000000000000" pitchFamily="50" charset="-128"/>
            <a:ea typeface="HG丸ｺﾞｼｯｸM-PRO" panose="020F0600000000000000" pitchFamily="50" charset="-128"/>
          </a:endParaRPr>
        </a:p>
      </dgm:t>
    </dgm:pt>
    <dgm:pt modelId="{6FD09A59-0BF4-45EE-B4EB-04E36826C103}" type="sibTrans" cxnId="{92101D83-4699-4FF3-BA78-710C4151441C}">
      <dgm:prSet/>
      <dgm:spPr/>
      <dgm:t>
        <a:bodyPr/>
        <a:lstStyle/>
        <a:p>
          <a:endParaRPr kumimoji="1" lang="ja-JP" altLang="en-US" sz="2400" b="1">
            <a:latin typeface="HG丸ｺﾞｼｯｸM-PRO" panose="020F0600000000000000" pitchFamily="50" charset="-128"/>
            <a:ea typeface="HG丸ｺﾞｼｯｸM-PRO" panose="020F0600000000000000" pitchFamily="50" charset="-128"/>
          </a:endParaRPr>
        </a:p>
      </dgm:t>
    </dgm:pt>
    <dgm:pt modelId="{67EF9987-A11A-410E-A07A-BF88BF5F0FFD}">
      <dgm:prSet phldrT="[テキスト]" custT="1"/>
      <dgm:spPr/>
      <dgm:t>
        <a:bodyPr/>
        <a:lstStyle/>
        <a:p>
          <a:r>
            <a:rPr kumimoji="1" lang="en-US" altLang="ja-JP" sz="1920" b="1" dirty="0">
              <a:latin typeface="HG丸ｺﾞｼｯｸM-PRO" panose="020F0600000000000000" pitchFamily="50" charset="-128"/>
              <a:ea typeface="HG丸ｺﾞｼｯｸM-PRO" panose="020F0600000000000000" pitchFamily="50" charset="-128"/>
            </a:rPr>
            <a:t>2. Industry-Academia-Government Collaboration</a:t>
          </a:r>
          <a:endParaRPr kumimoji="1" lang="ja-JP" altLang="en-US" sz="2400" b="1" dirty="0">
            <a:latin typeface="HG丸ｺﾞｼｯｸM-PRO" panose="020F0600000000000000" pitchFamily="50" charset="-128"/>
            <a:ea typeface="HG丸ｺﾞｼｯｸM-PRO" panose="020F0600000000000000" pitchFamily="50" charset="-128"/>
          </a:endParaRPr>
        </a:p>
      </dgm:t>
    </dgm:pt>
    <dgm:pt modelId="{4D4FCD0F-E63B-4CD0-AC2B-63802B518A3A}" type="parTrans" cxnId="{2B0EBDB3-E72C-487A-A850-4E8DD70F5274}">
      <dgm:prSet/>
      <dgm:spPr/>
      <dgm:t>
        <a:bodyPr/>
        <a:lstStyle/>
        <a:p>
          <a:endParaRPr kumimoji="1" lang="ja-JP" altLang="en-US" sz="2400" b="1">
            <a:latin typeface="HG丸ｺﾞｼｯｸM-PRO" panose="020F0600000000000000" pitchFamily="50" charset="-128"/>
            <a:ea typeface="HG丸ｺﾞｼｯｸM-PRO" panose="020F0600000000000000" pitchFamily="50" charset="-128"/>
          </a:endParaRPr>
        </a:p>
      </dgm:t>
    </dgm:pt>
    <dgm:pt modelId="{030C6D5B-B4F8-41B5-A446-6098CC1AD99A}" type="sibTrans" cxnId="{2B0EBDB3-E72C-487A-A850-4E8DD70F5274}">
      <dgm:prSet/>
      <dgm:spPr/>
      <dgm:t>
        <a:bodyPr/>
        <a:lstStyle/>
        <a:p>
          <a:endParaRPr kumimoji="1" lang="ja-JP" altLang="en-US" sz="2400" b="1">
            <a:latin typeface="HG丸ｺﾞｼｯｸM-PRO" panose="020F0600000000000000" pitchFamily="50" charset="-128"/>
            <a:ea typeface="HG丸ｺﾞｼｯｸM-PRO" panose="020F0600000000000000" pitchFamily="50" charset="-128"/>
          </a:endParaRPr>
        </a:p>
      </dgm:t>
    </dgm:pt>
    <dgm:pt modelId="{F7AAE37D-8BFA-44F7-8495-FB13B349D5CE}">
      <dgm:prSet phldrT="[テキスト]" custT="1"/>
      <dgm:spPr/>
      <dgm:t>
        <a:bodyPr/>
        <a:lstStyle/>
        <a:p>
          <a:r>
            <a:rPr kumimoji="1" lang="en-US" altLang="ja-JP" sz="1920" b="1" dirty="0">
              <a:latin typeface="HG丸ｺﾞｼｯｸM-PRO" panose="020F0600000000000000" pitchFamily="50" charset="-128"/>
              <a:ea typeface="HG丸ｺﾞｼｯｸM-PRO" panose="020F0600000000000000" pitchFamily="50" charset="-128"/>
            </a:rPr>
            <a:t>3. International collaboration</a:t>
          </a:r>
          <a:endParaRPr kumimoji="1" lang="ja-JP" altLang="en-US" sz="2400" b="1" dirty="0">
            <a:latin typeface="HG丸ｺﾞｼｯｸM-PRO" panose="020F0600000000000000" pitchFamily="50" charset="-128"/>
            <a:ea typeface="HG丸ｺﾞｼｯｸM-PRO" panose="020F0600000000000000" pitchFamily="50" charset="-128"/>
          </a:endParaRPr>
        </a:p>
      </dgm:t>
    </dgm:pt>
    <dgm:pt modelId="{A143F846-A609-4B30-9B4A-1939D38EEE9F}" type="parTrans" cxnId="{2E39C2A2-CE89-41F3-ACA6-1DB1FF52BF6E}">
      <dgm:prSet/>
      <dgm:spPr/>
      <dgm:t>
        <a:bodyPr/>
        <a:lstStyle/>
        <a:p>
          <a:endParaRPr kumimoji="1" lang="ja-JP" altLang="en-US" sz="2400" b="1">
            <a:latin typeface="HG丸ｺﾞｼｯｸM-PRO" panose="020F0600000000000000" pitchFamily="50" charset="-128"/>
            <a:ea typeface="HG丸ｺﾞｼｯｸM-PRO" panose="020F0600000000000000" pitchFamily="50" charset="-128"/>
          </a:endParaRPr>
        </a:p>
      </dgm:t>
    </dgm:pt>
    <dgm:pt modelId="{260230AE-5166-49DD-A02B-44D0DD6AA04D}" type="sibTrans" cxnId="{2E39C2A2-CE89-41F3-ACA6-1DB1FF52BF6E}">
      <dgm:prSet/>
      <dgm:spPr/>
      <dgm:t>
        <a:bodyPr/>
        <a:lstStyle/>
        <a:p>
          <a:endParaRPr kumimoji="1" lang="ja-JP" altLang="en-US" sz="2400" b="1">
            <a:latin typeface="HG丸ｺﾞｼｯｸM-PRO" panose="020F0600000000000000" pitchFamily="50" charset="-128"/>
            <a:ea typeface="HG丸ｺﾞｼｯｸM-PRO" panose="020F0600000000000000" pitchFamily="50" charset="-128"/>
          </a:endParaRPr>
        </a:p>
      </dgm:t>
    </dgm:pt>
    <dgm:pt modelId="{0B42FE8D-48AB-4304-A46D-FB23BD170052}" type="pres">
      <dgm:prSet presAssocID="{D69B22EE-59CD-4D94-A5C5-50D00B3F7593}" presName="diagram" presStyleCnt="0">
        <dgm:presLayoutVars>
          <dgm:dir/>
          <dgm:resizeHandles val="exact"/>
        </dgm:presLayoutVars>
      </dgm:prSet>
      <dgm:spPr/>
    </dgm:pt>
    <dgm:pt modelId="{82FA60E0-5B3E-418D-A3B7-43471893090D}" type="pres">
      <dgm:prSet presAssocID="{FAD30B8B-25D4-49CC-B29C-8539FDC4093F}" presName="node" presStyleLbl="node1" presStyleIdx="0" presStyleCnt="3">
        <dgm:presLayoutVars>
          <dgm:bulletEnabled val="1"/>
        </dgm:presLayoutVars>
      </dgm:prSet>
      <dgm:spPr/>
    </dgm:pt>
    <dgm:pt modelId="{774589F7-CC05-4CB7-8BE8-A8BB7950D60A}" type="pres">
      <dgm:prSet presAssocID="{6FD09A59-0BF4-45EE-B4EB-04E36826C103}" presName="sibTrans" presStyleCnt="0"/>
      <dgm:spPr/>
    </dgm:pt>
    <dgm:pt modelId="{11D9A432-4B07-43C5-A5E6-87B5C4B5FC99}" type="pres">
      <dgm:prSet presAssocID="{67EF9987-A11A-410E-A07A-BF88BF5F0FFD}" presName="node" presStyleLbl="node1" presStyleIdx="1" presStyleCnt="3">
        <dgm:presLayoutVars>
          <dgm:bulletEnabled val="1"/>
        </dgm:presLayoutVars>
      </dgm:prSet>
      <dgm:spPr/>
    </dgm:pt>
    <dgm:pt modelId="{0509D4B8-7FF0-4715-BCEB-DDA21C60E431}" type="pres">
      <dgm:prSet presAssocID="{030C6D5B-B4F8-41B5-A446-6098CC1AD99A}" presName="sibTrans" presStyleCnt="0"/>
      <dgm:spPr/>
    </dgm:pt>
    <dgm:pt modelId="{32A48668-29C5-492C-97D8-74FCFDEE9E1F}" type="pres">
      <dgm:prSet presAssocID="{F7AAE37D-8BFA-44F7-8495-FB13B349D5CE}" presName="node" presStyleLbl="node1" presStyleIdx="2" presStyleCnt="3">
        <dgm:presLayoutVars>
          <dgm:bulletEnabled val="1"/>
        </dgm:presLayoutVars>
      </dgm:prSet>
      <dgm:spPr/>
    </dgm:pt>
  </dgm:ptLst>
  <dgm:cxnLst>
    <dgm:cxn modelId="{0D42DA38-FC53-4EED-BC7D-13C7986B25A2}" type="presOf" srcId="{F7AAE37D-8BFA-44F7-8495-FB13B349D5CE}" destId="{32A48668-29C5-492C-97D8-74FCFDEE9E1F}" srcOrd="0" destOrd="0" presId="urn:microsoft.com/office/officeart/2005/8/layout/default"/>
    <dgm:cxn modelId="{92101D83-4699-4FF3-BA78-710C4151441C}" srcId="{D69B22EE-59CD-4D94-A5C5-50D00B3F7593}" destId="{FAD30B8B-25D4-49CC-B29C-8539FDC4093F}" srcOrd="0" destOrd="0" parTransId="{E12CDC3B-0F8C-48F2-B76D-8280899A29C4}" sibTransId="{6FD09A59-0BF4-45EE-B4EB-04E36826C103}"/>
    <dgm:cxn modelId="{9EC71786-96A9-423E-AE6B-2136B0EB3A61}" type="presOf" srcId="{D69B22EE-59CD-4D94-A5C5-50D00B3F7593}" destId="{0B42FE8D-48AB-4304-A46D-FB23BD170052}" srcOrd="0" destOrd="0" presId="urn:microsoft.com/office/officeart/2005/8/layout/default"/>
    <dgm:cxn modelId="{2E39C2A2-CE89-41F3-ACA6-1DB1FF52BF6E}" srcId="{D69B22EE-59CD-4D94-A5C5-50D00B3F7593}" destId="{F7AAE37D-8BFA-44F7-8495-FB13B349D5CE}" srcOrd="2" destOrd="0" parTransId="{A143F846-A609-4B30-9B4A-1939D38EEE9F}" sibTransId="{260230AE-5166-49DD-A02B-44D0DD6AA04D}"/>
    <dgm:cxn modelId="{2B0EBDB3-E72C-487A-A850-4E8DD70F5274}" srcId="{D69B22EE-59CD-4D94-A5C5-50D00B3F7593}" destId="{67EF9987-A11A-410E-A07A-BF88BF5F0FFD}" srcOrd="1" destOrd="0" parTransId="{4D4FCD0F-E63B-4CD0-AC2B-63802B518A3A}" sibTransId="{030C6D5B-B4F8-41B5-A446-6098CC1AD99A}"/>
    <dgm:cxn modelId="{9F1F3AED-BEAF-4684-828D-210C64DCE6B9}" type="presOf" srcId="{67EF9987-A11A-410E-A07A-BF88BF5F0FFD}" destId="{11D9A432-4B07-43C5-A5E6-87B5C4B5FC99}" srcOrd="0" destOrd="0" presId="urn:microsoft.com/office/officeart/2005/8/layout/default"/>
    <dgm:cxn modelId="{7B2731EE-9281-4A12-8480-F19B34881944}" type="presOf" srcId="{FAD30B8B-25D4-49CC-B29C-8539FDC4093F}" destId="{82FA60E0-5B3E-418D-A3B7-43471893090D}" srcOrd="0" destOrd="0" presId="urn:microsoft.com/office/officeart/2005/8/layout/default"/>
    <dgm:cxn modelId="{C5F7ACC3-83EA-4364-BF50-B6D135372199}" type="presParOf" srcId="{0B42FE8D-48AB-4304-A46D-FB23BD170052}" destId="{82FA60E0-5B3E-418D-A3B7-43471893090D}" srcOrd="0" destOrd="0" presId="urn:microsoft.com/office/officeart/2005/8/layout/default"/>
    <dgm:cxn modelId="{3B4C1864-7F7F-44E9-87F5-DBBCBD17DB71}" type="presParOf" srcId="{0B42FE8D-48AB-4304-A46D-FB23BD170052}" destId="{774589F7-CC05-4CB7-8BE8-A8BB7950D60A}" srcOrd="1" destOrd="0" presId="urn:microsoft.com/office/officeart/2005/8/layout/default"/>
    <dgm:cxn modelId="{47F8656D-BC6E-4950-A58B-099338A6795D}" type="presParOf" srcId="{0B42FE8D-48AB-4304-A46D-FB23BD170052}" destId="{11D9A432-4B07-43C5-A5E6-87B5C4B5FC99}" srcOrd="2" destOrd="0" presId="urn:microsoft.com/office/officeart/2005/8/layout/default"/>
    <dgm:cxn modelId="{A576CA39-5890-436C-A4DA-C4A10A744C75}" type="presParOf" srcId="{0B42FE8D-48AB-4304-A46D-FB23BD170052}" destId="{0509D4B8-7FF0-4715-BCEB-DDA21C60E431}" srcOrd="3" destOrd="0" presId="urn:microsoft.com/office/officeart/2005/8/layout/default"/>
    <dgm:cxn modelId="{94412F41-2680-4371-9B1B-6F4117C3ABCA}" type="presParOf" srcId="{0B42FE8D-48AB-4304-A46D-FB23BD170052}" destId="{32A48668-29C5-492C-97D8-74FCFDEE9E1F}"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D183A0-8E8A-4E39-B2A0-29D03A6B258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kumimoji="1" lang="ja-JP" altLang="en-US"/>
        </a:p>
      </dgm:t>
    </dgm:pt>
    <dgm:pt modelId="{6550EB39-A12E-45D4-AFE5-85C3E37EFE6A}">
      <dgm:prSet phldrT="[テキスト]" custT="1"/>
      <dgm:spPr/>
      <dgm:t>
        <a:bodyPr/>
        <a:lstStyle/>
        <a:p>
          <a:r>
            <a:rPr kumimoji="1" lang="ja-JP" altLang="en-US" sz="1280" b="1" dirty="0">
              <a:latin typeface="HG丸ｺﾞｼｯｸM-PRO" panose="020F0600000000000000" pitchFamily="50" charset="-128"/>
              <a:ea typeface="HG丸ｺﾞｼｯｸM-PRO" panose="020F0600000000000000" pitchFamily="50" charset="-128"/>
            </a:rPr>
            <a:t>Utilizing </a:t>
          </a:r>
          <a:r>
            <a:rPr kumimoji="1" lang="en-US" altLang="ja-JP" sz="1280" b="1" dirty="0">
              <a:latin typeface="HG丸ｺﾞｼｯｸM-PRO" panose="020F0600000000000000" pitchFamily="50" charset="-128"/>
              <a:ea typeface="HG丸ｺﾞｼｯｸM-PRO" panose="020F0600000000000000" pitchFamily="50" charset="-128"/>
            </a:rPr>
            <a:t>collaborations</a:t>
          </a:r>
          <a:r>
            <a:rPr kumimoji="1" lang="ja-JP" altLang="en-US" sz="1280" b="1" dirty="0">
              <a:latin typeface="HG丸ｺﾞｼｯｸM-PRO" panose="020F0600000000000000" pitchFamily="50" charset="-128"/>
              <a:ea typeface="HG丸ｺﾞｼｯｸM-PRO" panose="020F0600000000000000" pitchFamily="50" charset="-128"/>
            </a:rPr>
            <a:t> among coordinators</a:t>
          </a:r>
          <a:endParaRPr kumimoji="1" lang="ja-JP" altLang="en-US" sz="1600" b="1" dirty="0">
            <a:latin typeface="HG丸ｺﾞｼｯｸM-PRO" panose="020F0600000000000000" pitchFamily="50" charset="-128"/>
            <a:ea typeface="HG丸ｺﾞｼｯｸM-PRO" panose="020F0600000000000000" pitchFamily="50" charset="-128"/>
          </a:endParaRPr>
        </a:p>
      </dgm:t>
    </dgm:pt>
    <dgm:pt modelId="{35F6789A-086A-42FB-BDBD-75B6F0B26D41}" type="parTrans" cxnId="{3BC2075D-0775-4C56-97A5-47AB999F1CDB}">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7BC19E00-40A9-4CAD-B799-A78CF2E2EC60}" type="sibTrans" cxnId="{3BC2075D-0775-4C56-97A5-47AB999F1CDB}">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6DF8BDAB-FF12-47BE-AFC2-1942EE501351}">
      <dgm:prSet phldrT="[テキスト]" custT="1"/>
      <dgm:spPr/>
      <dgm:t>
        <a:bodyPr/>
        <a:lstStyle/>
        <a:p>
          <a:r>
            <a:rPr lang="ja-JP" altLang="en-US" sz="1280" b="1" dirty="0">
              <a:latin typeface="HG丸ｺﾞｼｯｸM-PRO" panose="020F0600000000000000" pitchFamily="50" charset="-128"/>
              <a:ea typeface="HG丸ｺﾞｼｯｸM-PRO" panose="020F0600000000000000" pitchFamily="50" charset="-128"/>
            </a:rPr>
            <a:t>Proposals </a:t>
          </a:r>
          <a:r>
            <a:rPr lang="en-US" altLang="ja-JP" sz="1280" b="1" dirty="0">
              <a:latin typeface="HG丸ｺﾞｼｯｸM-PRO" panose="020F0600000000000000" pitchFamily="50" charset="-128"/>
              <a:ea typeface="HG丸ｺﾞｼｯｸM-PRO" panose="020F0600000000000000" pitchFamily="50" charset="-128"/>
            </a:rPr>
            <a:t>u</a:t>
          </a:r>
          <a:r>
            <a:rPr lang="ja-JP" altLang="en-US" sz="1280" b="1" dirty="0">
              <a:latin typeface="HG丸ｺﾞｼｯｸM-PRO" panose="020F0600000000000000" pitchFamily="50" charset="-128"/>
              <a:ea typeface="HG丸ｺﾞｼｯｸM-PRO" panose="020F0600000000000000" pitchFamily="50" charset="-128"/>
            </a:rPr>
            <a:t>tilizing </a:t>
          </a:r>
          <a:r>
            <a:rPr lang="en-US" altLang="ja-JP" sz="1280" b="1" dirty="0">
              <a:latin typeface="HG丸ｺﾞｼｯｸM-PRO" panose="020F0600000000000000" pitchFamily="50" charset="-128"/>
              <a:ea typeface="HG丸ｺﾞｼｯｸM-PRO" panose="020F0600000000000000" pitchFamily="50" charset="-128"/>
            </a:rPr>
            <a:t>d</a:t>
          </a:r>
          <a:r>
            <a:rPr lang="ja-JP" altLang="en-US" sz="1280" b="1" dirty="0">
              <a:latin typeface="HG丸ｺﾞｼｯｸM-PRO" panose="020F0600000000000000" pitchFamily="50" charset="-128"/>
              <a:ea typeface="HG丸ｺﾞｼｯｸM-PRO" panose="020F0600000000000000" pitchFamily="50" charset="-128"/>
            </a:rPr>
            <a:t>ifferent </a:t>
          </a:r>
          <a:r>
            <a:rPr lang="en-US" altLang="ja-JP" sz="1280" b="1" dirty="0">
              <a:latin typeface="HG丸ｺﾞｼｯｸM-PRO" panose="020F0600000000000000" pitchFamily="50" charset="-128"/>
              <a:ea typeface="HG丸ｺﾞｼｯｸM-PRO" panose="020F0600000000000000" pitchFamily="50" charset="-128"/>
            </a:rPr>
            <a:t>f</a:t>
          </a:r>
          <a:r>
            <a:rPr lang="ja-JP" altLang="en-US" sz="1280" b="1" dirty="0">
              <a:latin typeface="HG丸ｺﾞｼｯｸM-PRO" panose="020F0600000000000000" pitchFamily="50" charset="-128"/>
              <a:ea typeface="HG丸ｺﾞｼｯｸM-PRO" panose="020F0600000000000000" pitchFamily="50" charset="-128"/>
            </a:rPr>
            <a:t>ields</a:t>
          </a:r>
          <a:endParaRPr kumimoji="1" lang="ja-JP" altLang="en-US" sz="1600" b="1" dirty="0">
            <a:latin typeface="HG丸ｺﾞｼｯｸM-PRO" panose="020F0600000000000000" pitchFamily="50" charset="-128"/>
            <a:ea typeface="HG丸ｺﾞｼｯｸM-PRO" panose="020F0600000000000000" pitchFamily="50" charset="-128"/>
          </a:endParaRPr>
        </a:p>
      </dgm:t>
    </dgm:pt>
    <dgm:pt modelId="{90866861-E0E7-4324-8E2E-C4E0F46E3960}" type="parTrans" cxnId="{D2F58439-81D9-41D0-A23A-B3067D163A76}">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831F8016-DA6A-48C7-BAB5-5348F65736A7}" type="sibTrans" cxnId="{D2F58439-81D9-41D0-A23A-B3067D163A76}">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5A109CCA-0642-4A8B-8847-2F0A5A124A32}">
      <dgm:prSet/>
      <dgm:spPr/>
      <dgm:t>
        <a:bodyPr lIns="360000" rIns="360000"/>
        <a:lstStyle/>
        <a:p>
          <a:r>
            <a:rPr kumimoji="1" lang="ja-JP" altLang="en-US" dirty="0">
              <a:latin typeface="HG丸ｺﾞｼｯｸM-PRO" panose="020F0600000000000000" pitchFamily="50" charset="-128"/>
              <a:ea typeface="HG丸ｺﾞｼｯｸM-PRO" panose="020F0600000000000000" pitchFamily="50" charset="-128"/>
            </a:rPr>
            <a:t>Based on the results of many wide-area collaborations, we have a lot of connections with university coordinators, and we </a:t>
          </a:r>
          <a:r>
            <a:rPr kumimoji="1" lang="en-US" altLang="ja-JP" dirty="0">
              <a:latin typeface="HG丸ｺﾞｼｯｸM-PRO" panose="020F0600000000000000" pitchFamily="50" charset="-128"/>
              <a:ea typeface="HG丸ｺﾞｼｯｸM-PRO" panose="020F0600000000000000" pitchFamily="50" charset="-128"/>
            </a:rPr>
            <a:t>can </a:t>
          </a:r>
          <a:r>
            <a:rPr kumimoji="1" lang="ja-JP" altLang="en-US" dirty="0">
              <a:latin typeface="HG丸ｺﾞｼｯｸM-PRO" panose="020F0600000000000000" pitchFamily="50" charset="-128"/>
              <a:ea typeface="HG丸ｺﾞｼｯｸM-PRO" panose="020F0600000000000000" pitchFamily="50" charset="-128"/>
            </a:rPr>
            <a:t>look for researchers while </a:t>
          </a:r>
          <a:r>
            <a:rPr kumimoji="1" lang="en-US" altLang="ja-JP" dirty="0">
              <a:latin typeface="HG丸ｺﾞｼｯｸM-PRO" panose="020F0600000000000000" pitchFamily="50" charset="-128"/>
              <a:ea typeface="HG丸ｺﾞｼｯｸM-PRO" panose="020F0600000000000000" pitchFamily="50" charset="-128"/>
            </a:rPr>
            <a:t>getting</a:t>
          </a:r>
          <a:r>
            <a:rPr kumimoji="1" lang="ja-JP" altLang="en-US" dirty="0">
              <a:latin typeface="HG丸ｺﾞｼｯｸM-PRO" panose="020F0600000000000000" pitchFamily="50" charset="-128"/>
              <a:ea typeface="HG丸ｺﾞｼｯｸM-PRO" panose="020F0600000000000000" pitchFamily="50" charset="-128"/>
            </a:rPr>
            <a:t> objective information from them.</a:t>
          </a:r>
        </a:p>
      </dgm:t>
    </dgm:pt>
    <dgm:pt modelId="{D57EF058-7DF4-40C6-A456-58E94F7E1CEA}" type="parTrans" cxnId="{D008B318-3507-426B-93F8-1D875FC9883D}">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2851F0B9-0228-400E-AADD-EC5A141569AD}" type="sibTrans" cxnId="{D008B318-3507-426B-93F8-1D875FC9883D}">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CD87CAA2-233B-4C10-AE38-20FCFB54605A}">
      <dgm:prSet/>
      <dgm:spPr/>
      <dgm:t>
        <a:bodyPr lIns="360000" rIns="360000"/>
        <a:lstStyle/>
        <a:p>
          <a:r>
            <a:rPr lang="ja-JP" altLang="en-US" dirty="0">
              <a:latin typeface="HG丸ｺﾞｼｯｸM-PRO" panose="020F0600000000000000" pitchFamily="50" charset="-128"/>
              <a:ea typeface="HG丸ｺﾞｼｯｸM-PRO" panose="020F0600000000000000" pitchFamily="50" charset="-128"/>
            </a:rPr>
            <a:t>By utilizing our company's existing networks and other resources</a:t>
          </a:r>
          <a:r>
            <a:rPr lang="en-US" altLang="ja-JP" dirty="0">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we search for seeds that </a:t>
          </a:r>
          <a:r>
            <a:rPr lang="en-US" altLang="ja-JP" dirty="0">
              <a:latin typeface="HG丸ｺﾞｼｯｸM-PRO" panose="020F0600000000000000" pitchFamily="50" charset="-128"/>
              <a:ea typeface="HG丸ｺﾞｼｯｸM-PRO" panose="020F0600000000000000" pitchFamily="50" charset="-128"/>
            </a:rPr>
            <a:t>cam be different from</a:t>
          </a:r>
          <a:r>
            <a:rPr lang="ja-JP" altLang="en-US" dirty="0">
              <a:latin typeface="HG丸ｺﾞｼｯｸM-PRO" panose="020F0600000000000000" pitchFamily="50" charset="-128"/>
              <a:ea typeface="HG丸ｺﾞｼｯｸM-PRO" panose="020F0600000000000000" pitchFamily="50" charset="-128"/>
            </a:rPr>
            <a:t> companies' specialized fields, </a:t>
          </a:r>
          <a:r>
            <a:rPr lang="en-US" altLang="ja-JP" dirty="0">
              <a:latin typeface="HG丸ｺﾞｼｯｸM-PRO" panose="020F0600000000000000" pitchFamily="50" charset="-128"/>
              <a:ea typeface="HG丸ｺﾞｼｯｸM-PRO" panose="020F0600000000000000" pitchFamily="50" charset="-128"/>
            </a:rPr>
            <a:t>then</a:t>
          </a:r>
          <a:r>
            <a:rPr lang="ja-JP" altLang="en-US" dirty="0">
              <a:latin typeface="HG丸ｺﾞｼｯｸM-PRO" panose="020F0600000000000000" pitchFamily="50" charset="-128"/>
              <a:ea typeface="HG丸ｺﾞｼｯｸM-PRO" panose="020F0600000000000000" pitchFamily="50" charset="-128"/>
            </a:rPr>
            <a:t> propose effective solutions to </a:t>
          </a:r>
          <a:r>
            <a:rPr lang="en-US" altLang="ja-JP" dirty="0">
              <a:latin typeface="HG丸ｺﾞｼｯｸM-PRO" panose="020F0600000000000000" pitchFamily="50" charset="-128"/>
              <a:ea typeface="HG丸ｺﾞｼｯｸM-PRO" panose="020F0600000000000000" pitchFamily="50" charset="-128"/>
            </a:rPr>
            <a:t>problems.</a:t>
          </a:r>
          <a:endParaRPr kumimoji="1" lang="ja-JP" altLang="en-US" dirty="0">
            <a:latin typeface="HG丸ｺﾞｼｯｸM-PRO" panose="020F0600000000000000" pitchFamily="50" charset="-128"/>
            <a:ea typeface="HG丸ｺﾞｼｯｸM-PRO" panose="020F0600000000000000" pitchFamily="50" charset="-128"/>
          </a:endParaRPr>
        </a:p>
      </dgm:t>
    </dgm:pt>
    <dgm:pt modelId="{1030548B-DDCE-426A-B7B5-EF08F4C4512F}" type="parTrans" cxnId="{BA763FA7-3673-40B8-A2C0-ECEB25828025}">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79C41D78-DBED-40C3-9CC5-B4AEB6EF7F9D}" type="sibTrans" cxnId="{BA763FA7-3673-40B8-A2C0-ECEB25828025}">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69302CC8-9E11-461A-AE65-41EE84D4D124}">
      <dgm:prSet phldrT="[テキスト]" custT="1"/>
      <dgm:spPr/>
      <dgm:t>
        <a:bodyPr/>
        <a:lstStyle/>
        <a:p>
          <a:r>
            <a:rPr kumimoji="1" lang="en-US" altLang="ja-JP" sz="1280" b="1" dirty="0">
              <a:latin typeface="HG丸ｺﾞｼｯｸM-PRO" panose="020F0600000000000000" pitchFamily="50" charset="-128"/>
              <a:ea typeface="HG丸ｺﾞｼｯｸM-PRO" panose="020F0600000000000000" pitchFamily="50" charset="-128"/>
            </a:rPr>
            <a:t>I</a:t>
          </a:r>
          <a:r>
            <a:rPr kumimoji="1" lang="ja-JP" altLang="en-US" sz="1280" b="1" dirty="0">
              <a:latin typeface="HG丸ｺﾞｼｯｸM-PRO" panose="020F0600000000000000" pitchFamily="50" charset="-128"/>
              <a:ea typeface="HG丸ｺﾞｼｯｸM-PRO" panose="020F0600000000000000" pitchFamily="50" charset="-128"/>
            </a:rPr>
            <a:t>n-depth hearing</a:t>
          </a:r>
          <a:endParaRPr kumimoji="1" lang="ja-JP" altLang="en-US" sz="1600" b="1" dirty="0">
            <a:latin typeface="HG丸ｺﾞｼｯｸM-PRO" panose="020F0600000000000000" pitchFamily="50" charset="-128"/>
            <a:ea typeface="HG丸ｺﾞｼｯｸM-PRO" panose="020F0600000000000000" pitchFamily="50" charset="-128"/>
          </a:endParaRPr>
        </a:p>
      </dgm:t>
    </dgm:pt>
    <dgm:pt modelId="{C0EC5446-7C49-49C4-8120-1A851F9A6F99}" type="parTrans" cxnId="{61E0FE63-8776-4F8B-B6C3-D02107E4629F}">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004B3D52-F255-466E-8743-8FD1D9348377}" type="sibTrans" cxnId="{61E0FE63-8776-4F8B-B6C3-D02107E4629F}">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329EDF2B-F012-450F-88D7-F0E906548231}">
      <dgm:prSet/>
      <dgm:spPr/>
      <dgm:t>
        <a:bodyPr lIns="360000" rIns="360000"/>
        <a:lstStyle/>
        <a:p>
          <a:r>
            <a:rPr kumimoji="1" lang="en-US" altLang="ja-JP" dirty="0">
              <a:latin typeface="HG丸ｺﾞｼｯｸM-PRO" panose="020F0600000000000000" pitchFamily="50" charset="-128"/>
              <a:ea typeface="HG丸ｺﾞｼｯｸM-PRO" panose="020F0600000000000000" pitchFamily="50" charset="-128"/>
            </a:rPr>
            <a:t>We </a:t>
          </a:r>
          <a:r>
            <a:rPr kumimoji="1" lang="ja-JP" altLang="en-US" dirty="0">
              <a:latin typeface="HG丸ｺﾞｼｯｸM-PRO" panose="020F0600000000000000" pitchFamily="50" charset="-128"/>
              <a:ea typeface="HG丸ｺﾞｼｯｸM-PRO" panose="020F0600000000000000" pitchFamily="50" charset="-128"/>
            </a:rPr>
            <a:t>ask </a:t>
          </a:r>
          <a:r>
            <a:rPr kumimoji="1" lang="en-US" altLang="ja-JP" dirty="0">
              <a:latin typeface="HG丸ｺﾞｼｯｸM-PRO" panose="020F0600000000000000" pitchFamily="50" charset="-128"/>
              <a:ea typeface="HG丸ｺﾞｼｯｸM-PRO" panose="020F0600000000000000" pitchFamily="50" charset="-128"/>
            </a:rPr>
            <a:t>companies</a:t>
          </a:r>
          <a:r>
            <a:rPr kumimoji="1" lang="ja-JP" altLang="en-US" dirty="0">
              <a:latin typeface="HG丸ｺﾞｼｯｸM-PRO" panose="020F0600000000000000" pitchFamily="50" charset="-128"/>
              <a:ea typeface="HG丸ｺﾞｼｯｸM-PRO" panose="020F0600000000000000" pitchFamily="50" charset="-128"/>
            </a:rPr>
            <a:t> about things that are difficult to say to researchers (</a:t>
          </a:r>
          <a:r>
            <a:rPr kumimoji="1" lang="en-US" altLang="ja-JP" dirty="0">
              <a:latin typeface="HG丸ｺﾞｼｯｸM-PRO" panose="020F0600000000000000" pitchFamily="50" charset="-128"/>
              <a:ea typeface="HG丸ｺﾞｼｯｸM-PRO" panose="020F0600000000000000" pitchFamily="50" charset="-128"/>
            </a:rPr>
            <a:t>r</a:t>
          </a:r>
          <a:r>
            <a:rPr kumimoji="1" lang="ja-JP" altLang="en-US" dirty="0">
              <a:latin typeface="HG丸ｺﾞｼｯｸM-PRO" panose="020F0600000000000000" pitchFamily="50" charset="-128"/>
              <a:ea typeface="HG丸ｺﾞｼｯｸM-PRO" panose="020F0600000000000000" pitchFamily="50" charset="-128"/>
            </a:rPr>
            <a:t>eal prospects in research, organization of laboratories, possibility of collaboration, factors of anxiety, etc.), </a:t>
          </a:r>
          <a:r>
            <a:rPr kumimoji="1" lang="en-US" altLang="ja-JP" dirty="0">
              <a:latin typeface="HG丸ｺﾞｼｯｸM-PRO" panose="020F0600000000000000" pitchFamily="50" charset="-128"/>
              <a:ea typeface="HG丸ｺﾞｼｯｸM-PRO" panose="020F0600000000000000" pitchFamily="50" charset="-128"/>
            </a:rPr>
            <a:t>then we have a deep hearing with researchers by getting them to trust without disclosing</a:t>
          </a:r>
          <a:r>
            <a:rPr kumimoji="1" lang="ja-JP" altLang="en-US" dirty="0">
              <a:latin typeface="HG丸ｺﾞｼｯｸM-PRO" panose="020F0600000000000000" pitchFamily="50" charset="-128"/>
              <a:ea typeface="HG丸ｺﾞｼｯｸM-PRO" panose="020F0600000000000000" pitchFamily="50" charset="-128"/>
            </a:rPr>
            <a:t> the company name</a:t>
          </a:r>
          <a:r>
            <a:rPr kumimoji="1" lang="en-US" altLang="ja-JP" dirty="0">
              <a:latin typeface="HG丸ｺﾞｼｯｸM-PRO" panose="020F0600000000000000" pitchFamily="50" charset="-128"/>
              <a:ea typeface="HG丸ｺﾞｼｯｸM-PRO" panose="020F0600000000000000" pitchFamily="50" charset="-128"/>
            </a:rPr>
            <a:t>.</a:t>
          </a:r>
          <a:endParaRPr kumimoji="1" lang="ja-JP" altLang="en-US" dirty="0">
            <a:latin typeface="HG丸ｺﾞｼｯｸM-PRO" panose="020F0600000000000000" pitchFamily="50" charset="-128"/>
            <a:ea typeface="HG丸ｺﾞｼｯｸM-PRO" panose="020F0600000000000000" pitchFamily="50" charset="-128"/>
          </a:endParaRPr>
        </a:p>
      </dgm:t>
    </dgm:pt>
    <dgm:pt modelId="{B2CA8E3C-B621-4FC8-B209-6C8E752D51EC}" type="parTrans" cxnId="{2AE574C0-4BF1-4873-82CA-64F77FFA13C1}">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762358DE-BE5B-4406-A1C3-B5644AE04CD3}" type="sibTrans" cxnId="{2AE574C0-4BF1-4873-82CA-64F77FFA13C1}">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D664FE7C-11E2-4DBA-8813-809EBFEF5EAF}">
      <dgm:prSet phldrT="[テキスト]" custT="1"/>
      <dgm:spPr/>
      <dgm:t>
        <a:bodyPr/>
        <a:lstStyle/>
        <a:p>
          <a:r>
            <a:rPr kumimoji="1" lang="ja-JP" altLang="en-US" sz="1280" b="1" dirty="0">
              <a:latin typeface="HG丸ｺﾞｼｯｸM-PRO" panose="020F0600000000000000" pitchFamily="50" charset="-128"/>
              <a:ea typeface="HG丸ｺﾞｼｯｸM-PRO" panose="020F0600000000000000" pitchFamily="50" charset="-128"/>
            </a:rPr>
            <a:t>Proposal</a:t>
          </a:r>
          <a:r>
            <a:rPr kumimoji="1" lang="en-US" altLang="ja-JP" sz="1280" b="1" dirty="0">
              <a:latin typeface="HG丸ｺﾞｼｯｸM-PRO" panose="020F0600000000000000" pitchFamily="50" charset="-128"/>
              <a:ea typeface="HG丸ｺﾞｼｯｸM-PRO" panose="020F0600000000000000" pitchFamily="50" charset="-128"/>
            </a:rPr>
            <a:t>s </a:t>
          </a:r>
          <a:r>
            <a:rPr kumimoji="1" lang="ja-JP" altLang="en-US" sz="1280" b="1" dirty="0">
              <a:latin typeface="HG丸ｺﾞｼｯｸM-PRO" panose="020F0600000000000000" pitchFamily="50" charset="-128"/>
              <a:ea typeface="HG丸ｺﾞｼｯｸM-PRO" panose="020F0600000000000000" pitchFamily="50" charset="-128"/>
            </a:rPr>
            <a:t>through cooperation </a:t>
          </a:r>
          <a:r>
            <a:rPr kumimoji="1" lang="en-US" altLang="ja-JP" sz="1280" b="1" dirty="0">
              <a:latin typeface="HG丸ｺﾞｼｯｸM-PRO" panose="020F0600000000000000" pitchFamily="50" charset="-128"/>
              <a:ea typeface="HG丸ｺﾞｼｯｸM-PRO" panose="020F0600000000000000" pitchFamily="50" charset="-128"/>
            </a:rPr>
            <a:t>with</a:t>
          </a:r>
          <a:r>
            <a:rPr kumimoji="1" lang="ja-JP" altLang="en-US" sz="1280" b="1" dirty="0">
              <a:latin typeface="HG丸ｺﾞｼｯｸM-PRO" panose="020F0600000000000000" pitchFamily="50" charset="-128"/>
              <a:ea typeface="HG丸ｺﾞｼｯｸM-PRO" panose="020F0600000000000000" pitchFamily="50" charset="-128"/>
            </a:rPr>
            <a:t> multiple seeds</a:t>
          </a:r>
          <a:endParaRPr kumimoji="1" lang="ja-JP" altLang="en-US" sz="1600" b="1" dirty="0">
            <a:latin typeface="HG丸ｺﾞｼｯｸM-PRO" panose="020F0600000000000000" pitchFamily="50" charset="-128"/>
            <a:ea typeface="HG丸ｺﾞｼｯｸM-PRO" panose="020F0600000000000000" pitchFamily="50" charset="-128"/>
          </a:endParaRPr>
        </a:p>
      </dgm:t>
    </dgm:pt>
    <dgm:pt modelId="{E75F848D-3E80-4151-B592-D6333EF2CF07}" type="parTrans" cxnId="{046B5E57-3D23-41F1-A59B-E8545E2D6C70}">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31CABB43-6778-450F-A5DB-1B83C8F5B5E3}" type="sibTrans" cxnId="{046B5E57-3D23-41F1-A59B-E8545E2D6C70}">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FB2B9184-C3D3-47F7-A716-2BD648AFE3CB}">
      <dgm:prSet/>
      <dgm:spPr/>
      <dgm:t>
        <a:bodyPr lIns="360000" rIns="360000"/>
        <a:lstStyle/>
        <a:p>
          <a:r>
            <a:rPr kumimoji="1" lang="ja-JP" altLang="en-US" dirty="0">
              <a:latin typeface="HG丸ｺﾞｼｯｸM-PRO" panose="020F0600000000000000" pitchFamily="50" charset="-128"/>
              <a:ea typeface="HG丸ｺﾞｼｯｸM-PRO" panose="020F0600000000000000" pitchFamily="50" charset="-128"/>
            </a:rPr>
            <a:t>Even if a company's problem cannot be solved by a single seed, we propose </a:t>
          </a:r>
          <a:r>
            <a:rPr kumimoji="1" lang="en-US" altLang="ja-JP" dirty="0">
              <a:latin typeface="HG丸ｺﾞｼｯｸM-PRO" panose="020F0600000000000000" pitchFamily="50" charset="-128"/>
              <a:ea typeface="HG丸ｺﾞｼｯｸM-PRO" panose="020F0600000000000000" pitchFamily="50" charset="-128"/>
            </a:rPr>
            <a:t>another </a:t>
          </a:r>
          <a:r>
            <a:rPr kumimoji="1" lang="ja-JP" altLang="en-US" dirty="0">
              <a:latin typeface="HG丸ｺﾞｼｯｸM-PRO" panose="020F0600000000000000" pitchFamily="50" charset="-128"/>
              <a:ea typeface="HG丸ｺﾞｼｯｸM-PRO" panose="020F0600000000000000" pitchFamily="50" charset="-128"/>
            </a:rPr>
            <a:t>solutions by cooperating with multiple seeds.</a:t>
          </a:r>
        </a:p>
      </dgm:t>
    </dgm:pt>
    <dgm:pt modelId="{C6DADB6B-EE5E-48AC-A3C0-58894B95DF8B}" type="parTrans" cxnId="{86033660-75DD-4E3A-BD5C-7B5C47C92164}">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EED7CDEE-5213-4C9E-82D3-586B178261F4}" type="sibTrans" cxnId="{86033660-75DD-4E3A-BD5C-7B5C47C92164}">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9A0AFBD0-A61A-4FA9-9680-55D0726993A6}">
      <dgm:prSet phldrT="[テキスト]" custT="1"/>
      <dgm:spPr/>
      <dgm:t>
        <a:bodyPr/>
        <a:lstStyle/>
        <a:p>
          <a:r>
            <a:rPr kumimoji="1" lang="ja-JP" altLang="en-US" sz="1280" b="1" dirty="0">
              <a:latin typeface="HG丸ｺﾞｼｯｸM-PRO" panose="020F0600000000000000" pitchFamily="50" charset="-128"/>
              <a:ea typeface="HG丸ｺﾞｼｯｸM-PRO" panose="020F0600000000000000" pitchFamily="50" charset="-128"/>
            </a:rPr>
            <a:t>Research using an artificial intelligence knowledge system</a:t>
          </a:r>
          <a:endParaRPr kumimoji="1" lang="ja-JP" altLang="en-US" sz="1600" b="1" dirty="0">
            <a:latin typeface="HG丸ｺﾞｼｯｸM-PRO" panose="020F0600000000000000" pitchFamily="50" charset="-128"/>
            <a:ea typeface="HG丸ｺﾞｼｯｸM-PRO" panose="020F0600000000000000" pitchFamily="50" charset="-128"/>
          </a:endParaRPr>
        </a:p>
      </dgm:t>
    </dgm:pt>
    <dgm:pt modelId="{6FE83ED9-53A4-4D8B-869C-96E8731BF966}" type="parTrans" cxnId="{0B19B8AC-B705-444D-9AEA-9369263C4583}">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83A1088E-A136-450C-9334-8B7F198FCEBC}" type="sibTrans" cxnId="{0B19B8AC-B705-444D-9AEA-9369263C4583}">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689CC247-AC32-4BF9-AB3E-47E16B64F99C}">
      <dgm:prSet/>
      <dgm:spPr/>
      <dgm:t>
        <a:bodyPr lIns="360000" rIns="360000"/>
        <a:lstStyle/>
        <a:p>
          <a:r>
            <a:rPr lang="ja-JP" altLang="en-US" b="0" i="0" dirty="0">
              <a:latin typeface="HG丸ｺﾞｼｯｸM-PRO" panose="020F0600000000000000" pitchFamily="50" charset="-128"/>
              <a:ea typeface="HG丸ｺﾞｼｯｸM-PRO" panose="020F0600000000000000" pitchFamily="50" charset="-128"/>
            </a:rPr>
            <a:t>By building unique datasets suitable for industry-academia collaboration that target </a:t>
          </a:r>
          <a:r>
            <a:rPr lang="en-US" altLang="ja-JP" b="0" i="0" dirty="0">
              <a:latin typeface="HG丸ｺﾞｼｯｸM-PRO" panose="020F0600000000000000" pitchFamily="50" charset="-128"/>
              <a:ea typeface="HG丸ｺﾞｼｯｸM-PRO" panose="020F0600000000000000" pitchFamily="50" charset="-128"/>
            </a:rPr>
            <a:t>w</a:t>
          </a:r>
          <a:r>
            <a:rPr lang="ja-JP" altLang="en-US" b="0" i="0" dirty="0">
              <a:latin typeface="HG丸ｺﾞｼｯｸM-PRO" panose="020F0600000000000000" pitchFamily="50" charset="-128"/>
              <a:ea typeface="HG丸ｺﾞｼｯｸM-PRO" panose="020F0600000000000000" pitchFamily="50" charset="-128"/>
            </a:rPr>
            <a:t>eb pages (Collection of seeds from universities, R &amp; D subsidy reports from public institutions, press releases, etc.) that are difficult to find through regular search, you can search across the content of files while constantly crawling the latest information.</a:t>
          </a:r>
          <a:endParaRPr kumimoji="1" lang="ja-JP" altLang="en-US" dirty="0">
            <a:latin typeface="HG丸ｺﾞｼｯｸM-PRO" panose="020F0600000000000000" pitchFamily="50" charset="-128"/>
            <a:ea typeface="HG丸ｺﾞｼｯｸM-PRO" panose="020F0600000000000000" pitchFamily="50" charset="-128"/>
          </a:endParaRPr>
        </a:p>
      </dgm:t>
    </dgm:pt>
    <dgm:pt modelId="{B1F32267-A97E-4F13-B8B6-5538BB554B60}" type="parTrans" cxnId="{B20B9841-7A1F-4276-9463-65CF106BA1CD}">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DA2A1CED-C7A4-4094-BFE2-7BAB14BDC850}" type="sibTrans" cxnId="{B20B9841-7A1F-4276-9463-65CF106BA1CD}">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6D4CF0BF-BCD6-4F14-B038-EB719EBF2007}" type="pres">
      <dgm:prSet presAssocID="{0CD183A0-8E8A-4E39-B2A0-29D03A6B258C}" presName="linear" presStyleCnt="0">
        <dgm:presLayoutVars>
          <dgm:dir/>
          <dgm:animLvl val="lvl"/>
          <dgm:resizeHandles val="exact"/>
        </dgm:presLayoutVars>
      </dgm:prSet>
      <dgm:spPr/>
    </dgm:pt>
    <dgm:pt modelId="{E971168E-E16C-4F4F-BAF8-DA092EF244EF}" type="pres">
      <dgm:prSet presAssocID="{9A0AFBD0-A61A-4FA9-9680-55D0726993A6}" presName="parentLin" presStyleCnt="0"/>
      <dgm:spPr/>
    </dgm:pt>
    <dgm:pt modelId="{E504EBEB-0845-428C-B4FF-544A3976A5D3}" type="pres">
      <dgm:prSet presAssocID="{9A0AFBD0-A61A-4FA9-9680-55D0726993A6}" presName="parentLeftMargin" presStyleLbl="node1" presStyleIdx="0" presStyleCnt="5"/>
      <dgm:spPr/>
    </dgm:pt>
    <dgm:pt modelId="{B4BC5C7B-5677-4004-921B-8570B3CEE6EA}" type="pres">
      <dgm:prSet presAssocID="{9A0AFBD0-A61A-4FA9-9680-55D0726993A6}" presName="parentText" presStyleLbl="node1" presStyleIdx="0" presStyleCnt="5" custLinFactNeighborY="-21495">
        <dgm:presLayoutVars>
          <dgm:chMax val="0"/>
          <dgm:bulletEnabled val="1"/>
        </dgm:presLayoutVars>
      </dgm:prSet>
      <dgm:spPr/>
    </dgm:pt>
    <dgm:pt modelId="{F9289CB4-DBAE-4FCB-A29E-3A5587FB562C}" type="pres">
      <dgm:prSet presAssocID="{9A0AFBD0-A61A-4FA9-9680-55D0726993A6}" presName="negativeSpace" presStyleCnt="0"/>
      <dgm:spPr/>
    </dgm:pt>
    <dgm:pt modelId="{CB6355D7-DEC9-4ED5-9708-2AF52DC1341C}" type="pres">
      <dgm:prSet presAssocID="{9A0AFBD0-A61A-4FA9-9680-55D0726993A6}" presName="childText" presStyleLbl="conFgAcc1" presStyleIdx="0" presStyleCnt="5" custLinFactY="-1616" custLinFactNeighborY="-100000">
        <dgm:presLayoutVars>
          <dgm:bulletEnabled val="1"/>
        </dgm:presLayoutVars>
      </dgm:prSet>
      <dgm:spPr/>
    </dgm:pt>
    <dgm:pt modelId="{9313D3A6-8273-4E80-ADD1-2F06B9CE5BA5}" type="pres">
      <dgm:prSet presAssocID="{83A1088E-A136-450C-9334-8B7F198FCEBC}" presName="spaceBetweenRectangles" presStyleCnt="0"/>
      <dgm:spPr/>
    </dgm:pt>
    <dgm:pt modelId="{68106D39-E437-4B5F-A193-CFD8DCD764D9}" type="pres">
      <dgm:prSet presAssocID="{69302CC8-9E11-461A-AE65-41EE84D4D124}" presName="parentLin" presStyleCnt="0"/>
      <dgm:spPr/>
    </dgm:pt>
    <dgm:pt modelId="{98DDA498-2ABF-4F02-B8D8-4ADC69DC82FE}" type="pres">
      <dgm:prSet presAssocID="{69302CC8-9E11-461A-AE65-41EE84D4D124}" presName="parentLeftMargin" presStyleLbl="node1" presStyleIdx="0" presStyleCnt="5"/>
      <dgm:spPr/>
    </dgm:pt>
    <dgm:pt modelId="{71E1398E-968D-48B7-94DA-755E1FCE6C8A}" type="pres">
      <dgm:prSet presAssocID="{69302CC8-9E11-461A-AE65-41EE84D4D124}" presName="parentText" presStyleLbl="node1" presStyleIdx="1" presStyleCnt="5" custLinFactNeighborX="10000" custLinFactNeighborY="2422">
        <dgm:presLayoutVars>
          <dgm:chMax val="0"/>
          <dgm:bulletEnabled val="1"/>
        </dgm:presLayoutVars>
      </dgm:prSet>
      <dgm:spPr/>
    </dgm:pt>
    <dgm:pt modelId="{E2576F62-8FA0-4C36-9702-401B89ECFCE9}" type="pres">
      <dgm:prSet presAssocID="{69302CC8-9E11-461A-AE65-41EE84D4D124}" presName="negativeSpace" presStyleCnt="0"/>
      <dgm:spPr/>
    </dgm:pt>
    <dgm:pt modelId="{ACDB57E4-191B-4E03-8013-C23D74FC66EC}" type="pres">
      <dgm:prSet presAssocID="{69302CC8-9E11-461A-AE65-41EE84D4D124}" presName="childText" presStyleLbl="conFgAcc1" presStyleIdx="1" presStyleCnt="5">
        <dgm:presLayoutVars>
          <dgm:bulletEnabled val="1"/>
        </dgm:presLayoutVars>
      </dgm:prSet>
      <dgm:spPr/>
    </dgm:pt>
    <dgm:pt modelId="{F89893DF-114A-428B-AF83-D90FBC2AA834}" type="pres">
      <dgm:prSet presAssocID="{004B3D52-F255-466E-8743-8FD1D9348377}" presName="spaceBetweenRectangles" presStyleCnt="0"/>
      <dgm:spPr/>
    </dgm:pt>
    <dgm:pt modelId="{DC0E50BC-DED5-4B00-820B-3FE68B800BFF}" type="pres">
      <dgm:prSet presAssocID="{6550EB39-A12E-45D4-AFE5-85C3E37EFE6A}" presName="parentLin" presStyleCnt="0"/>
      <dgm:spPr/>
    </dgm:pt>
    <dgm:pt modelId="{4A4F4623-5DB9-41EF-B622-AD109679BFE0}" type="pres">
      <dgm:prSet presAssocID="{6550EB39-A12E-45D4-AFE5-85C3E37EFE6A}" presName="parentLeftMargin" presStyleLbl="node1" presStyleIdx="1" presStyleCnt="5"/>
      <dgm:spPr/>
    </dgm:pt>
    <dgm:pt modelId="{D5B45886-3EB0-4C16-AB1A-F88D2A970EC3}" type="pres">
      <dgm:prSet presAssocID="{6550EB39-A12E-45D4-AFE5-85C3E37EFE6A}" presName="parentText" presStyleLbl="node1" presStyleIdx="2" presStyleCnt="5">
        <dgm:presLayoutVars>
          <dgm:chMax val="0"/>
          <dgm:bulletEnabled val="1"/>
        </dgm:presLayoutVars>
      </dgm:prSet>
      <dgm:spPr/>
    </dgm:pt>
    <dgm:pt modelId="{6DBC3947-A426-42DB-8452-0E5243D4CB6E}" type="pres">
      <dgm:prSet presAssocID="{6550EB39-A12E-45D4-AFE5-85C3E37EFE6A}" presName="negativeSpace" presStyleCnt="0"/>
      <dgm:spPr/>
    </dgm:pt>
    <dgm:pt modelId="{86A8B785-430B-4224-8ACF-222B7AFB34B9}" type="pres">
      <dgm:prSet presAssocID="{6550EB39-A12E-45D4-AFE5-85C3E37EFE6A}" presName="childText" presStyleLbl="conFgAcc1" presStyleIdx="2" presStyleCnt="5">
        <dgm:presLayoutVars>
          <dgm:bulletEnabled val="1"/>
        </dgm:presLayoutVars>
      </dgm:prSet>
      <dgm:spPr/>
    </dgm:pt>
    <dgm:pt modelId="{183D3862-2010-40C3-8094-1DD52885A565}" type="pres">
      <dgm:prSet presAssocID="{7BC19E00-40A9-4CAD-B799-A78CF2E2EC60}" presName="spaceBetweenRectangles" presStyleCnt="0"/>
      <dgm:spPr/>
    </dgm:pt>
    <dgm:pt modelId="{0A7A0CD8-A13A-4648-9E65-96985A24AC25}" type="pres">
      <dgm:prSet presAssocID="{6DF8BDAB-FF12-47BE-AFC2-1942EE501351}" presName="parentLin" presStyleCnt="0"/>
      <dgm:spPr/>
    </dgm:pt>
    <dgm:pt modelId="{5E77C4D9-37CA-4089-97FB-C0C632595BAD}" type="pres">
      <dgm:prSet presAssocID="{6DF8BDAB-FF12-47BE-AFC2-1942EE501351}" presName="parentLeftMargin" presStyleLbl="node1" presStyleIdx="2" presStyleCnt="5"/>
      <dgm:spPr/>
    </dgm:pt>
    <dgm:pt modelId="{8AC7ABBE-B4C8-4396-9D4E-AE7EE728A27E}" type="pres">
      <dgm:prSet presAssocID="{6DF8BDAB-FF12-47BE-AFC2-1942EE501351}" presName="parentText" presStyleLbl="node1" presStyleIdx="3" presStyleCnt="5">
        <dgm:presLayoutVars>
          <dgm:chMax val="0"/>
          <dgm:bulletEnabled val="1"/>
        </dgm:presLayoutVars>
      </dgm:prSet>
      <dgm:spPr/>
    </dgm:pt>
    <dgm:pt modelId="{EE03F590-848F-4605-8BCF-31A79B91730F}" type="pres">
      <dgm:prSet presAssocID="{6DF8BDAB-FF12-47BE-AFC2-1942EE501351}" presName="negativeSpace" presStyleCnt="0"/>
      <dgm:spPr/>
    </dgm:pt>
    <dgm:pt modelId="{E607A74F-92E9-41E2-BEE8-C04F8F26CB85}" type="pres">
      <dgm:prSet presAssocID="{6DF8BDAB-FF12-47BE-AFC2-1942EE501351}" presName="childText" presStyleLbl="conFgAcc1" presStyleIdx="3" presStyleCnt="5">
        <dgm:presLayoutVars>
          <dgm:bulletEnabled val="1"/>
        </dgm:presLayoutVars>
      </dgm:prSet>
      <dgm:spPr/>
    </dgm:pt>
    <dgm:pt modelId="{4A56A232-0310-45E4-BFB6-3D9EA15AD23B}" type="pres">
      <dgm:prSet presAssocID="{831F8016-DA6A-48C7-BAB5-5348F65736A7}" presName="spaceBetweenRectangles" presStyleCnt="0"/>
      <dgm:spPr/>
    </dgm:pt>
    <dgm:pt modelId="{869B30C6-1284-42A2-AEF4-9441ED34E628}" type="pres">
      <dgm:prSet presAssocID="{D664FE7C-11E2-4DBA-8813-809EBFEF5EAF}" presName="parentLin" presStyleCnt="0"/>
      <dgm:spPr/>
    </dgm:pt>
    <dgm:pt modelId="{B9C477CF-95D1-4959-A048-3FBC3EFAADBF}" type="pres">
      <dgm:prSet presAssocID="{D664FE7C-11E2-4DBA-8813-809EBFEF5EAF}" presName="parentLeftMargin" presStyleLbl="node1" presStyleIdx="3" presStyleCnt="5"/>
      <dgm:spPr/>
    </dgm:pt>
    <dgm:pt modelId="{EC7D38CA-0130-4F9D-951C-F5495D3E2971}" type="pres">
      <dgm:prSet presAssocID="{D664FE7C-11E2-4DBA-8813-809EBFEF5EAF}" presName="parentText" presStyleLbl="node1" presStyleIdx="4" presStyleCnt="5">
        <dgm:presLayoutVars>
          <dgm:chMax val="0"/>
          <dgm:bulletEnabled val="1"/>
        </dgm:presLayoutVars>
      </dgm:prSet>
      <dgm:spPr/>
    </dgm:pt>
    <dgm:pt modelId="{4C62E3A0-3091-4A9D-BF46-967BF6AF76EC}" type="pres">
      <dgm:prSet presAssocID="{D664FE7C-11E2-4DBA-8813-809EBFEF5EAF}" presName="negativeSpace" presStyleCnt="0"/>
      <dgm:spPr/>
    </dgm:pt>
    <dgm:pt modelId="{729712AF-8523-4F67-AEE3-A617C2646CE5}" type="pres">
      <dgm:prSet presAssocID="{D664FE7C-11E2-4DBA-8813-809EBFEF5EAF}" presName="childText" presStyleLbl="conFgAcc1" presStyleIdx="4" presStyleCnt="5" custLinFactNeighborY="46657">
        <dgm:presLayoutVars>
          <dgm:bulletEnabled val="1"/>
        </dgm:presLayoutVars>
      </dgm:prSet>
      <dgm:spPr/>
    </dgm:pt>
  </dgm:ptLst>
  <dgm:cxnLst>
    <dgm:cxn modelId="{39E0DD15-8EEA-4129-BAB9-32DD979987AC}" type="presOf" srcId="{69302CC8-9E11-461A-AE65-41EE84D4D124}" destId="{98DDA498-2ABF-4F02-B8D8-4ADC69DC82FE}" srcOrd="0" destOrd="0" presId="urn:microsoft.com/office/officeart/2005/8/layout/list1"/>
    <dgm:cxn modelId="{D008B318-3507-426B-93F8-1D875FC9883D}" srcId="{6550EB39-A12E-45D4-AFE5-85C3E37EFE6A}" destId="{5A109CCA-0642-4A8B-8847-2F0A5A124A32}" srcOrd="0" destOrd="0" parTransId="{D57EF058-7DF4-40C6-A456-58E94F7E1CEA}" sibTransId="{2851F0B9-0228-400E-AADD-EC5A141569AD}"/>
    <dgm:cxn modelId="{31231624-A8FB-4BDD-9B65-CC6C6C8ACB5C}" type="presOf" srcId="{6550EB39-A12E-45D4-AFE5-85C3E37EFE6A}" destId="{4A4F4623-5DB9-41EF-B622-AD109679BFE0}" srcOrd="0" destOrd="0" presId="urn:microsoft.com/office/officeart/2005/8/layout/list1"/>
    <dgm:cxn modelId="{CF11962E-8915-4D52-8D95-8F0B4291B5FD}" type="presOf" srcId="{69302CC8-9E11-461A-AE65-41EE84D4D124}" destId="{71E1398E-968D-48B7-94DA-755E1FCE6C8A}" srcOrd="1" destOrd="0" presId="urn:microsoft.com/office/officeart/2005/8/layout/list1"/>
    <dgm:cxn modelId="{D2F58439-81D9-41D0-A23A-B3067D163A76}" srcId="{0CD183A0-8E8A-4E39-B2A0-29D03A6B258C}" destId="{6DF8BDAB-FF12-47BE-AFC2-1942EE501351}" srcOrd="3" destOrd="0" parTransId="{90866861-E0E7-4324-8E2E-C4E0F46E3960}" sibTransId="{831F8016-DA6A-48C7-BAB5-5348F65736A7}"/>
    <dgm:cxn modelId="{3BC2075D-0775-4C56-97A5-47AB999F1CDB}" srcId="{0CD183A0-8E8A-4E39-B2A0-29D03A6B258C}" destId="{6550EB39-A12E-45D4-AFE5-85C3E37EFE6A}" srcOrd="2" destOrd="0" parTransId="{35F6789A-086A-42FB-BDBD-75B6F0B26D41}" sibTransId="{7BC19E00-40A9-4CAD-B799-A78CF2E2EC60}"/>
    <dgm:cxn modelId="{86033660-75DD-4E3A-BD5C-7B5C47C92164}" srcId="{D664FE7C-11E2-4DBA-8813-809EBFEF5EAF}" destId="{FB2B9184-C3D3-47F7-A716-2BD648AFE3CB}" srcOrd="0" destOrd="0" parTransId="{C6DADB6B-EE5E-48AC-A3C0-58894B95DF8B}" sibTransId="{EED7CDEE-5213-4C9E-82D3-586B178261F4}"/>
    <dgm:cxn modelId="{B20B9841-7A1F-4276-9463-65CF106BA1CD}" srcId="{9A0AFBD0-A61A-4FA9-9680-55D0726993A6}" destId="{689CC247-AC32-4BF9-AB3E-47E16B64F99C}" srcOrd="0" destOrd="0" parTransId="{B1F32267-A97E-4F13-B8B6-5538BB554B60}" sibTransId="{DA2A1CED-C7A4-4094-BFE2-7BAB14BDC850}"/>
    <dgm:cxn modelId="{B16EE163-1399-4AA6-B5E8-7831E54A58F7}" type="presOf" srcId="{9A0AFBD0-A61A-4FA9-9680-55D0726993A6}" destId="{B4BC5C7B-5677-4004-921B-8570B3CEE6EA}" srcOrd="1" destOrd="0" presId="urn:microsoft.com/office/officeart/2005/8/layout/list1"/>
    <dgm:cxn modelId="{61E0FE63-8776-4F8B-B6C3-D02107E4629F}" srcId="{0CD183A0-8E8A-4E39-B2A0-29D03A6B258C}" destId="{69302CC8-9E11-461A-AE65-41EE84D4D124}" srcOrd="1" destOrd="0" parTransId="{C0EC5446-7C49-49C4-8120-1A851F9A6F99}" sibTransId="{004B3D52-F255-466E-8743-8FD1D9348377}"/>
    <dgm:cxn modelId="{B5A2AD65-456F-41BA-9E83-D8BDDBECD524}" type="presOf" srcId="{0CD183A0-8E8A-4E39-B2A0-29D03A6B258C}" destId="{6D4CF0BF-BCD6-4F14-B038-EB719EBF2007}" srcOrd="0" destOrd="0" presId="urn:microsoft.com/office/officeart/2005/8/layout/list1"/>
    <dgm:cxn modelId="{899DE254-BE3D-4998-A935-274162978B98}" type="presOf" srcId="{6550EB39-A12E-45D4-AFE5-85C3E37EFE6A}" destId="{D5B45886-3EB0-4C16-AB1A-F88D2A970EC3}" srcOrd="1" destOrd="0" presId="urn:microsoft.com/office/officeart/2005/8/layout/list1"/>
    <dgm:cxn modelId="{046B5E57-3D23-41F1-A59B-E8545E2D6C70}" srcId="{0CD183A0-8E8A-4E39-B2A0-29D03A6B258C}" destId="{D664FE7C-11E2-4DBA-8813-809EBFEF5EAF}" srcOrd="4" destOrd="0" parTransId="{E75F848D-3E80-4151-B592-D6333EF2CF07}" sibTransId="{31CABB43-6778-450F-A5DB-1B83C8F5B5E3}"/>
    <dgm:cxn modelId="{9450FB83-9AF3-4750-A114-C50525871CF0}" type="presOf" srcId="{D664FE7C-11E2-4DBA-8813-809EBFEF5EAF}" destId="{B9C477CF-95D1-4959-A048-3FBC3EFAADBF}" srcOrd="0" destOrd="0" presId="urn:microsoft.com/office/officeart/2005/8/layout/list1"/>
    <dgm:cxn modelId="{62FD6D96-71BA-4FBD-9B5C-DD30A6AF60AC}" type="presOf" srcId="{9A0AFBD0-A61A-4FA9-9680-55D0726993A6}" destId="{E504EBEB-0845-428C-B4FF-544A3976A5D3}" srcOrd="0" destOrd="0" presId="urn:microsoft.com/office/officeart/2005/8/layout/list1"/>
    <dgm:cxn modelId="{BA763FA7-3673-40B8-A2C0-ECEB25828025}" srcId="{6DF8BDAB-FF12-47BE-AFC2-1942EE501351}" destId="{CD87CAA2-233B-4C10-AE38-20FCFB54605A}" srcOrd="0" destOrd="0" parTransId="{1030548B-DDCE-426A-B7B5-EF08F4C4512F}" sibTransId="{79C41D78-DBED-40C3-9CC5-B4AEB6EF7F9D}"/>
    <dgm:cxn modelId="{0B19B8AC-B705-444D-9AEA-9369263C4583}" srcId="{0CD183A0-8E8A-4E39-B2A0-29D03A6B258C}" destId="{9A0AFBD0-A61A-4FA9-9680-55D0726993A6}" srcOrd="0" destOrd="0" parTransId="{6FE83ED9-53A4-4D8B-869C-96E8731BF966}" sibTransId="{83A1088E-A136-450C-9334-8B7F198FCEBC}"/>
    <dgm:cxn modelId="{46BEC0AC-2CEC-4DA1-BD7F-9BEF1EC5032C}" type="presOf" srcId="{6DF8BDAB-FF12-47BE-AFC2-1942EE501351}" destId="{5E77C4D9-37CA-4089-97FB-C0C632595BAD}" srcOrd="0" destOrd="0" presId="urn:microsoft.com/office/officeart/2005/8/layout/list1"/>
    <dgm:cxn modelId="{2AE574C0-4BF1-4873-82CA-64F77FFA13C1}" srcId="{69302CC8-9E11-461A-AE65-41EE84D4D124}" destId="{329EDF2B-F012-450F-88D7-F0E906548231}" srcOrd="0" destOrd="0" parTransId="{B2CA8E3C-B621-4FC8-B209-6C8E752D51EC}" sibTransId="{762358DE-BE5B-4406-A1C3-B5644AE04CD3}"/>
    <dgm:cxn modelId="{3E9164D4-E1C4-45AC-A33B-3CF364128F36}" type="presOf" srcId="{6DF8BDAB-FF12-47BE-AFC2-1942EE501351}" destId="{8AC7ABBE-B4C8-4396-9D4E-AE7EE728A27E}" srcOrd="1" destOrd="0" presId="urn:microsoft.com/office/officeart/2005/8/layout/list1"/>
    <dgm:cxn modelId="{FD0DACDE-58AF-4ADD-9268-EF02AA4BC4FC}" type="presOf" srcId="{FB2B9184-C3D3-47F7-A716-2BD648AFE3CB}" destId="{729712AF-8523-4F67-AEE3-A617C2646CE5}" srcOrd="0" destOrd="0" presId="urn:microsoft.com/office/officeart/2005/8/layout/list1"/>
    <dgm:cxn modelId="{D5C607E2-913C-49BD-9C94-BC981FFE045F}" type="presOf" srcId="{329EDF2B-F012-450F-88D7-F0E906548231}" destId="{ACDB57E4-191B-4E03-8013-C23D74FC66EC}" srcOrd="0" destOrd="0" presId="urn:microsoft.com/office/officeart/2005/8/layout/list1"/>
    <dgm:cxn modelId="{21D8CCE2-95C2-40A9-B9FD-F6F8F00589C2}" type="presOf" srcId="{D664FE7C-11E2-4DBA-8813-809EBFEF5EAF}" destId="{EC7D38CA-0130-4F9D-951C-F5495D3E2971}" srcOrd="1" destOrd="0" presId="urn:microsoft.com/office/officeart/2005/8/layout/list1"/>
    <dgm:cxn modelId="{CC3430EA-BD35-4792-9A22-2B7797B33D5B}" type="presOf" srcId="{5A109CCA-0642-4A8B-8847-2F0A5A124A32}" destId="{86A8B785-430B-4224-8ACF-222B7AFB34B9}" srcOrd="0" destOrd="0" presId="urn:microsoft.com/office/officeart/2005/8/layout/list1"/>
    <dgm:cxn modelId="{2F46C6F9-9A4E-441B-BFD7-AFE5991F84DF}" type="presOf" srcId="{689CC247-AC32-4BF9-AB3E-47E16B64F99C}" destId="{CB6355D7-DEC9-4ED5-9708-2AF52DC1341C}" srcOrd="0" destOrd="0" presId="urn:microsoft.com/office/officeart/2005/8/layout/list1"/>
    <dgm:cxn modelId="{7CE9ACFB-2C31-40DB-8CB9-44E69CCE5E3A}" type="presOf" srcId="{CD87CAA2-233B-4C10-AE38-20FCFB54605A}" destId="{E607A74F-92E9-41E2-BEE8-C04F8F26CB85}" srcOrd="0" destOrd="0" presId="urn:microsoft.com/office/officeart/2005/8/layout/list1"/>
    <dgm:cxn modelId="{1D6CE023-C118-4CF5-B7B0-9B6C897C40EF}" type="presParOf" srcId="{6D4CF0BF-BCD6-4F14-B038-EB719EBF2007}" destId="{E971168E-E16C-4F4F-BAF8-DA092EF244EF}" srcOrd="0" destOrd="0" presId="urn:microsoft.com/office/officeart/2005/8/layout/list1"/>
    <dgm:cxn modelId="{DAD4D46A-BAC9-4031-9279-CCDDF44438A0}" type="presParOf" srcId="{E971168E-E16C-4F4F-BAF8-DA092EF244EF}" destId="{E504EBEB-0845-428C-B4FF-544A3976A5D3}" srcOrd="0" destOrd="0" presId="urn:microsoft.com/office/officeart/2005/8/layout/list1"/>
    <dgm:cxn modelId="{2D4011A7-F870-4AB9-A821-B3E36A390995}" type="presParOf" srcId="{E971168E-E16C-4F4F-BAF8-DA092EF244EF}" destId="{B4BC5C7B-5677-4004-921B-8570B3CEE6EA}" srcOrd="1" destOrd="0" presId="urn:microsoft.com/office/officeart/2005/8/layout/list1"/>
    <dgm:cxn modelId="{12BAC6AB-1453-4641-8A9B-AD29AD590E00}" type="presParOf" srcId="{6D4CF0BF-BCD6-4F14-B038-EB719EBF2007}" destId="{F9289CB4-DBAE-4FCB-A29E-3A5587FB562C}" srcOrd="1" destOrd="0" presId="urn:microsoft.com/office/officeart/2005/8/layout/list1"/>
    <dgm:cxn modelId="{5D5E3800-0CB7-4989-BFC8-23E2C37CFCC4}" type="presParOf" srcId="{6D4CF0BF-BCD6-4F14-B038-EB719EBF2007}" destId="{CB6355D7-DEC9-4ED5-9708-2AF52DC1341C}" srcOrd="2" destOrd="0" presId="urn:microsoft.com/office/officeart/2005/8/layout/list1"/>
    <dgm:cxn modelId="{29B35C4C-2369-4AE9-A004-233906B45DB5}" type="presParOf" srcId="{6D4CF0BF-BCD6-4F14-B038-EB719EBF2007}" destId="{9313D3A6-8273-4E80-ADD1-2F06B9CE5BA5}" srcOrd="3" destOrd="0" presId="urn:microsoft.com/office/officeart/2005/8/layout/list1"/>
    <dgm:cxn modelId="{5A9E93A9-7A99-448E-9BD2-2B2C2ECF5F17}" type="presParOf" srcId="{6D4CF0BF-BCD6-4F14-B038-EB719EBF2007}" destId="{68106D39-E437-4B5F-A193-CFD8DCD764D9}" srcOrd="4" destOrd="0" presId="urn:microsoft.com/office/officeart/2005/8/layout/list1"/>
    <dgm:cxn modelId="{B99F64CE-3CB9-4A2F-9238-03FECE7BAD5F}" type="presParOf" srcId="{68106D39-E437-4B5F-A193-CFD8DCD764D9}" destId="{98DDA498-2ABF-4F02-B8D8-4ADC69DC82FE}" srcOrd="0" destOrd="0" presId="urn:microsoft.com/office/officeart/2005/8/layout/list1"/>
    <dgm:cxn modelId="{4C958CFB-8D98-4A21-8311-2FA794A6EE7A}" type="presParOf" srcId="{68106D39-E437-4B5F-A193-CFD8DCD764D9}" destId="{71E1398E-968D-48B7-94DA-755E1FCE6C8A}" srcOrd="1" destOrd="0" presId="urn:microsoft.com/office/officeart/2005/8/layout/list1"/>
    <dgm:cxn modelId="{E3D81AEB-FE85-4021-9AC2-2DBD6562E5DF}" type="presParOf" srcId="{6D4CF0BF-BCD6-4F14-B038-EB719EBF2007}" destId="{E2576F62-8FA0-4C36-9702-401B89ECFCE9}" srcOrd="5" destOrd="0" presId="urn:microsoft.com/office/officeart/2005/8/layout/list1"/>
    <dgm:cxn modelId="{A97F4E2D-4C87-4281-A91A-8DBB2E73ECB7}" type="presParOf" srcId="{6D4CF0BF-BCD6-4F14-B038-EB719EBF2007}" destId="{ACDB57E4-191B-4E03-8013-C23D74FC66EC}" srcOrd="6" destOrd="0" presId="urn:microsoft.com/office/officeart/2005/8/layout/list1"/>
    <dgm:cxn modelId="{8C9856DC-BAE9-4F60-9BC3-BFC798465ACE}" type="presParOf" srcId="{6D4CF0BF-BCD6-4F14-B038-EB719EBF2007}" destId="{F89893DF-114A-428B-AF83-D90FBC2AA834}" srcOrd="7" destOrd="0" presId="urn:microsoft.com/office/officeart/2005/8/layout/list1"/>
    <dgm:cxn modelId="{BDF3FFC5-25D7-4FA2-9A3E-3069A9F19D27}" type="presParOf" srcId="{6D4CF0BF-BCD6-4F14-B038-EB719EBF2007}" destId="{DC0E50BC-DED5-4B00-820B-3FE68B800BFF}" srcOrd="8" destOrd="0" presId="urn:microsoft.com/office/officeart/2005/8/layout/list1"/>
    <dgm:cxn modelId="{8A233A1B-6725-4EF2-8D96-D776259A17D9}" type="presParOf" srcId="{DC0E50BC-DED5-4B00-820B-3FE68B800BFF}" destId="{4A4F4623-5DB9-41EF-B622-AD109679BFE0}" srcOrd="0" destOrd="0" presId="urn:microsoft.com/office/officeart/2005/8/layout/list1"/>
    <dgm:cxn modelId="{306E0136-9F9F-49C0-97ED-67717F3BC9C6}" type="presParOf" srcId="{DC0E50BC-DED5-4B00-820B-3FE68B800BFF}" destId="{D5B45886-3EB0-4C16-AB1A-F88D2A970EC3}" srcOrd="1" destOrd="0" presId="urn:microsoft.com/office/officeart/2005/8/layout/list1"/>
    <dgm:cxn modelId="{D3C5D4D3-ABA0-43A1-9822-533B2C020244}" type="presParOf" srcId="{6D4CF0BF-BCD6-4F14-B038-EB719EBF2007}" destId="{6DBC3947-A426-42DB-8452-0E5243D4CB6E}" srcOrd="9" destOrd="0" presId="urn:microsoft.com/office/officeart/2005/8/layout/list1"/>
    <dgm:cxn modelId="{BF95EA51-37D2-4B4D-8B75-D51CCE2AF223}" type="presParOf" srcId="{6D4CF0BF-BCD6-4F14-B038-EB719EBF2007}" destId="{86A8B785-430B-4224-8ACF-222B7AFB34B9}" srcOrd="10" destOrd="0" presId="urn:microsoft.com/office/officeart/2005/8/layout/list1"/>
    <dgm:cxn modelId="{9B398366-9D01-4583-9641-433D5631FD1D}" type="presParOf" srcId="{6D4CF0BF-BCD6-4F14-B038-EB719EBF2007}" destId="{183D3862-2010-40C3-8094-1DD52885A565}" srcOrd="11" destOrd="0" presId="urn:microsoft.com/office/officeart/2005/8/layout/list1"/>
    <dgm:cxn modelId="{DAC19419-F329-49BB-A90C-F75BDBB3D9C6}" type="presParOf" srcId="{6D4CF0BF-BCD6-4F14-B038-EB719EBF2007}" destId="{0A7A0CD8-A13A-4648-9E65-96985A24AC25}" srcOrd="12" destOrd="0" presId="urn:microsoft.com/office/officeart/2005/8/layout/list1"/>
    <dgm:cxn modelId="{04E088F7-F7CC-405C-95E6-F890C1A0C776}" type="presParOf" srcId="{0A7A0CD8-A13A-4648-9E65-96985A24AC25}" destId="{5E77C4D9-37CA-4089-97FB-C0C632595BAD}" srcOrd="0" destOrd="0" presId="urn:microsoft.com/office/officeart/2005/8/layout/list1"/>
    <dgm:cxn modelId="{6C7FDF67-2B5E-4374-B435-6A3EA87D68AA}" type="presParOf" srcId="{0A7A0CD8-A13A-4648-9E65-96985A24AC25}" destId="{8AC7ABBE-B4C8-4396-9D4E-AE7EE728A27E}" srcOrd="1" destOrd="0" presId="urn:microsoft.com/office/officeart/2005/8/layout/list1"/>
    <dgm:cxn modelId="{8EA88CF8-36A2-4BD0-BDBE-A7A37D124C7D}" type="presParOf" srcId="{6D4CF0BF-BCD6-4F14-B038-EB719EBF2007}" destId="{EE03F590-848F-4605-8BCF-31A79B91730F}" srcOrd="13" destOrd="0" presId="urn:microsoft.com/office/officeart/2005/8/layout/list1"/>
    <dgm:cxn modelId="{F2355635-AC22-4811-BBA6-292358628364}" type="presParOf" srcId="{6D4CF0BF-BCD6-4F14-B038-EB719EBF2007}" destId="{E607A74F-92E9-41E2-BEE8-C04F8F26CB85}" srcOrd="14" destOrd="0" presId="urn:microsoft.com/office/officeart/2005/8/layout/list1"/>
    <dgm:cxn modelId="{C52BDDB2-2960-4C96-A9D1-F59E6AAF3E31}" type="presParOf" srcId="{6D4CF0BF-BCD6-4F14-B038-EB719EBF2007}" destId="{4A56A232-0310-45E4-BFB6-3D9EA15AD23B}" srcOrd="15" destOrd="0" presId="urn:microsoft.com/office/officeart/2005/8/layout/list1"/>
    <dgm:cxn modelId="{0A6E6C7E-0356-4309-A0C3-F758D74C89AD}" type="presParOf" srcId="{6D4CF0BF-BCD6-4F14-B038-EB719EBF2007}" destId="{869B30C6-1284-42A2-AEF4-9441ED34E628}" srcOrd="16" destOrd="0" presId="urn:microsoft.com/office/officeart/2005/8/layout/list1"/>
    <dgm:cxn modelId="{47E3C4B8-7D54-4E2E-A613-A7D9D9907D0A}" type="presParOf" srcId="{869B30C6-1284-42A2-AEF4-9441ED34E628}" destId="{B9C477CF-95D1-4959-A048-3FBC3EFAADBF}" srcOrd="0" destOrd="0" presId="urn:microsoft.com/office/officeart/2005/8/layout/list1"/>
    <dgm:cxn modelId="{EDF8DC28-F16B-45A4-88ED-557DCD4DBA3F}" type="presParOf" srcId="{869B30C6-1284-42A2-AEF4-9441ED34E628}" destId="{EC7D38CA-0130-4F9D-951C-F5495D3E2971}" srcOrd="1" destOrd="0" presId="urn:microsoft.com/office/officeart/2005/8/layout/list1"/>
    <dgm:cxn modelId="{6C8F2BDA-44B4-4B8C-9FFE-3C27CC18BFA0}" type="presParOf" srcId="{6D4CF0BF-BCD6-4F14-B038-EB719EBF2007}" destId="{4C62E3A0-3091-4A9D-BF46-967BF6AF76EC}" srcOrd="17" destOrd="0" presId="urn:microsoft.com/office/officeart/2005/8/layout/list1"/>
    <dgm:cxn modelId="{24831A82-51B6-4CF4-9B67-8AB03D36B175}" type="presParOf" srcId="{6D4CF0BF-BCD6-4F14-B038-EB719EBF2007}" destId="{729712AF-8523-4F67-AEE3-A617C2646CE5}"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D183A0-8E8A-4E39-B2A0-29D03A6B258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kumimoji="1" lang="ja-JP" altLang="en-US"/>
        </a:p>
      </dgm:t>
    </dgm:pt>
    <dgm:pt modelId="{6550EB39-A12E-45D4-AFE5-85C3E37EFE6A}">
      <dgm:prSet phldrT="[テキスト]" custT="1"/>
      <dgm:spPr>
        <a:solidFill>
          <a:schemeClr val="accent3">
            <a:lumMod val="75000"/>
          </a:schemeClr>
        </a:solidFill>
      </dgm:spPr>
      <dgm:t>
        <a:bodyPr/>
        <a:lstStyle/>
        <a:p>
          <a:r>
            <a:rPr kumimoji="1" lang="en-US" altLang="ja-JP" sz="1920" b="1" dirty="0">
              <a:latin typeface="HG丸ｺﾞｼｯｸM-PRO" panose="020F0600000000000000" pitchFamily="50" charset="-128"/>
              <a:ea typeface="HG丸ｺﾞｼｯｸM-PRO" panose="020F0600000000000000" pitchFamily="50" charset="-128"/>
            </a:rPr>
            <a:t>Making</a:t>
          </a:r>
          <a:r>
            <a:rPr kumimoji="1" lang="ja-JP" altLang="en-US" sz="1920" b="1" dirty="0">
              <a:latin typeface="HG丸ｺﾞｼｯｸM-PRO" panose="020F0600000000000000" pitchFamily="50" charset="-128"/>
              <a:ea typeface="HG丸ｺﾞｼｯｸM-PRO" panose="020F0600000000000000" pitchFamily="50" charset="-128"/>
            </a:rPr>
            <a:t> collaboration proposal</a:t>
          </a:r>
          <a:endParaRPr kumimoji="1" lang="ja-JP" altLang="en-US" sz="2400" b="1" dirty="0">
            <a:latin typeface="HG丸ｺﾞｼｯｸM-PRO" panose="020F0600000000000000" pitchFamily="50" charset="-128"/>
            <a:ea typeface="HG丸ｺﾞｼｯｸM-PRO" panose="020F0600000000000000" pitchFamily="50" charset="-128"/>
          </a:endParaRPr>
        </a:p>
      </dgm:t>
    </dgm:pt>
    <dgm:pt modelId="{35F6789A-086A-42FB-BDBD-75B6F0B26D41}" type="parTrans" cxnId="{3BC2075D-0775-4C56-97A5-47AB999F1CDB}">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7BC19E00-40A9-4CAD-B799-A78CF2E2EC60}" type="sibTrans" cxnId="{3BC2075D-0775-4C56-97A5-47AB999F1CDB}">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5A109CCA-0642-4A8B-8847-2F0A5A124A32}">
      <dgm:prSet/>
      <dgm:spPr>
        <a:ln>
          <a:solidFill>
            <a:schemeClr val="accent3">
              <a:lumMod val="75000"/>
            </a:schemeClr>
          </a:solidFill>
        </a:ln>
      </dgm:spPr>
      <dgm:t>
        <a:bodyPr lIns="360000" rIns="360000"/>
        <a:lstStyle/>
        <a:p>
          <a:r>
            <a:rPr kumimoji="1" lang="ja-JP" altLang="en-US" dirty="0">
              <a:latin typeface="HG丸ｺﾞｼｯｸM-PRO" panose="020F0600000000000000" pitchFamily="50" charset="-128"/>
              <a:ea typeface="HG丸ｺﾞｼｯｸM-PRO" panose="020F0600000000000000" pitchFamily="50" charset="-128"/>
            </a:rPr>
            <a:t>After the preliminary verification, we will discuss with researchers and make a proposal. The research proposal specifies the research content, schedule, and deliverables. By working with researchers, we will enhance their understanding and awareness of the contents of joint research. We will also provide you an estimate of the necessary research expenses together with the proposal.</a:t>
          </a:r>
        </a:p>
      </dgm:t>
    </dgm:pt>
    <dgm:pt modelId="{D57EF058-7DF4-40C6-A456-58E94F7E1CEA}" type="parTrans" cxnId="{D008B318-3507-426B-93F8-1D875FC9883D}">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2851F0B9-0228-400E-AADD-EC5A141569AD}" type="sibTrans" cxnId="{D008B318-3507-426B-93F8-1D875FC9883D}">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69302CC8-9E11-461A-AE65-41EE84D4D124}">
      <dgm:prSet phldrT="[テキスト]" custT="1"/>
      <dgm:spPr>
        <a:solidFill>
          <a:schemeClr val="accent3">
            <a:lumMod val="75000"/>
          </a:schemeClr>
        </a:solidFill>
      </dgm:spPr>
      <dgm:t>
        <a:bodyPr/>
        <a:lstStyle/>
        <a:p>
          <a:r>
            <a:rPr kumimoji="1" lang="en-US" altLang="ja-JP" sz="1920" b="1" dirty="0" err="1">
              <a:latin typeface="HG丸ｺﾞｼｯｸM-PRO" panose="020F0600000000000000" pitchFamily="50" charset="-128"/>
              <a:ea typeface="HG丸ｺﾞｼｯｸM-PRO" panose="020F0600000000000000" pitchFamily="50" charset="-128"/>
            </a:rPr>
            <a:t>Conductuing</a:t>
          </a:r>
          <a:r>
            <a:rPr kumimoji="1" lang="en-US" altLang="ja-JP" sz="1920" b="1" dirty="0">
              <a:latin typeface="HG丸ｺﾞｼｯｸM-PRO" panose="020F0600000000000000" pitchFamily="50" charset="-128"/>
              <a:ea typeface="HG丸ｺﾞｼｯｸM-PRO" panose="020F0600000000000000" pitchFamily="50" charset="-128"/>
            </a:rPr>
            <a:t> </a:t>
          </a:r>
          <a:r>
            <a:rPr kumimoji="1" lang="ja-JP" altLang="en-US" sz="1920" b="1" dirty="0">
              <a:latin typeface="HG丸ｺﾞｼｯｸM-PRO" panose="020F0600000000000000" pitchFamily="50" charset="-128"/>
              <a:ea typeface="HG丸ｺﾞｼｯｸM-PRO" panose="020F0600000000000000" pitchFamily="50" charset="-128"/>
            </a:rPr>
            <a:t> pre-validation prior to collaboration</a:t>
          </a:r>
          <a:endParaRPr kumimoji="1" lang="ja-JP" altLang="en-US" sz="2400" b="1" dirty="0">
            <a:latin typeface="HG丸ｺﾞｼｯｸM-PRO" panose="020F0600000000000000" pitchFamily="50" charset="-128"/>
            <a:ea typeface="HG丸ｺﾞｼｯｸM-PRO" panose="020F0600000000000000" pitchFamily="50" charset="-128"/>
          </a:endParaRPr>
        </a:p>
      </dgm:t>
    </dgm:pt>
    <dgm:pt modelId="{C0EC5446-7C49-49C4-8120-1A851F9A6F99}" type="parTrans" cxnId="{61E0FE63-8776-4F8B-B6C3-D02107E4629F}">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004B3D52-F255-466E-8743-8FD1D9348377}" type="sibTrans" cxnId="{61E0FE63-8776-4F8B-B6C3-D02107E4629F}">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329EDF2B-F012-450F-88D7-F0E906548231}">
      <dgm:prSet/>
      <dgm:spPr>
        <a:ln>
          <a:solidFill>
            <a:schemeClr val="accent3">
              <a:lumMod val="75000"/>
            </a:schemeClr>
          </a:solidFill>
        </a:ln>
      </dgm:spPr>
      <dgm:t>
        <a:bodyPr lIns="360000" rIns="360000"/>
        <a:lstStyle/>
        <a:p>
          <a:r>
            <a:rPr kumimoji="1" lang="ja-JP" altLang="en-US" dirty="0">
              <a:latin typeface="HG丸ｺﾞｼｯｸM-PRO" panose="020F0600000000000000" pitchFamily="50" charset="-128"/>
              <a:ea typeface="HG丸ｺﾞｼｯｸM-PRO" panose="020F0600000000000000" pitchFamily="50" charset="-128"/>
            </a:rPr>
            <a:t>Prior to the actual implementation of collaboration, preliminary studies are conducted using existing data and sample products, and the possibility of collaboration and assignment are examined. By conducting preliminary verification, the output of researchers can also be checked, making it easier to establish a cooperative image.</a:t>
          </a:r>
        </a:p>
      </dgm:t>
    </dgm:pt>
    <dgm:pt modelId="{B2CA8E3C-B621-4FC8-B209-6C8E752D51EC}" type="parTrans" cxnId="{2AE574C0-4BF1-4873-82CA-64F77FFA13C1}">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762358DE-BE5B-4406-A1C3-B5644AE04CD3}" type="sibTrans" cxnId="{2AE574C0-4BF1-4873-82CA-64F77FFA13C1}">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73561B28-682D-4FA4-BA8A-9CD4D48ECD08}">
      <dgm:prSet/>
      <dgm:spPr>
        <a:ln>
          <a:solidFill>
            <a:schemeClr val="accent3">
              <a:lumMod val="75000"/>
            </a:schemeClr>
          </a:solidFill>
        </a:ln>
      </dgm:spPr>
      <dgm:t>
        <a:bodyPr lIns="360000" rIns="360000"/>
        <a:lstStyle/>
        <a:p>
          <a:r>
            <a:rPr kumimoji="1" lang="ja-JP" altLang="en-US" dirty="0">
              <a:latin typeface="HG丸ｺﾞｼｯｸM-PRO" panose="020F0600000000000000" pitchFamily="50" charset="-128"/>
              <a:ea typeface="HG丸ｺﾞｼｯｸM-PRO" panose="020F0600000000000000" pitchFamily="50" charset="-128"/>
            </a:rPr>
            <a:t>The preliminary examination </a:t>
          </a:r>
          <a:r>
            <a:rPr kumimoji="1" lang="en-US" altLang="ja-JP" dirty="0">
              <a:latin typeface="HG丸ｺﾞｼｯｸM-PRO" panose="020F0600000000000000" pitchFamily="50" charset="-128"/>
              <a:ea typeface="HG丸ｺﾞｼｯｸM-PRO" panose="020F0600000000000000" pitchFamily="50" charset="-128"/>
            </a:rPr>
            <a:t>might</a:t>
          </a:r>
          <a:r>
            <a:rPr kumimoji="1" lang="ja-JP" altLang="en-US" dirty="0">
              <a:latin typeface="HG丸ｺﾞｼｯｸM-PRO" panose="020F0600000000000000" pitchFamily="50" charset="-128"/>
              <a:ea typeface="HG丸ｺﾞｼｯｸM-PRO" panose="020F0600000000000000" pitchFamily="50" charset="-128"/>
            </a:rPr>
            <a:t> be conducted free of charge, </a:t>
          </a:r>
          <a:r>
            <a:rPr kumimoji="1" lang="en-US" altLang="ja-JP" dirty="0">
              <a:latin typeface="HG丸ｺﾞｼｯｸM-PRO" panose="020F0600000000000000" pitchFamily="50" charset="-128"/>
              <a:ea typeface="HG丸ｺﾞｼｯｸM-PRO" panose="020F0600000000000000" pitchFamily="50" charset="-128"/>
            </a:rPr>
            <a:t>if not,</a:t>
          </a:r>
          <a:r>
            <a:rPr kumimoji="1" lang="ja-JP" altLang="en-US" dirty="0">
              <a:latin typeface="HG丸ｺﾞｼｯｸM-PRO" panose="020F0600000000000000" pitchFamily="50" charset="-128"/>
              <a:ea typeface="HG丸ｺﾞｼｯｸM-PRO" panose="020F0600000000000000" pitchFamily="50" charset="-128"/>
            </a:rPr>
            <a:t> we will negotiate to conduct it at the lowest possible cost.</a:t>
          </a:r>
        </a:p>
      </dgm:t>
    </dgm:pt>
    <dgm:pt modelId="{36E4E520-E634-4120-9BB1-2D3DF760F887}" type="parTrans" cxnId="{721D6266-7837-4D54-8601-3E3AE78512CE}">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3F709B37-2887-4215-953D-26EADAE52308}" type="sibTrans" cxnId="{721D6266-7837-4D54-8601-3E3AE78512CE}">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6D4CF0BF-BCD6-4F14-B038-EB719EBF2007}" type="pres">
      <dgm:prSet presAssocID="{0CD183A0-8E8A-4E39-B2A0-29D03A6B258C}" presName="linear" presStyleCnt="0">
        <dgm:presLayoutVars>
          <dgm:dir/>
          <dgm:animLvl val="lvl"/>
          <dgm:resizeHandles val="exact"/>
        </dgm:presLayoutVars>
      </dgm:prSet>
      <dgm:spPr/>
    </dgm:pt>
    <dgm:pt modelId="{68106D39-E437-4B5F-A193-CFD8DCD764D9}" type="pres">
      <dgm:prSet presAssocID="{69302CC8-9E11-461A-AE65-41EE84D4D124}" presName="parentLin" presStyleCnt="0"/>
      <dgm:spPr/>
    </dgm:pt>
    <dgm:pt modelId="{98DDA498-2ABF-4F02-B8D8-4ADC69DC82FE}" type="pres">
      <dgm:prSet presAssocID="{69302CC8-9E11-461A-AE65-41EE84D4D124}" presName="parentLeftMargin" presStyleLbl="node1" presStyleIdx="0" presStyleCnt="2"/>
      <dgm:spPr/>
    </dgm:pt>
    <dgm:pt modelId="{71E1398E-968D-48B7-94DA-755E1FCE6C8A}" type="pres">
      <dgm:prSet presAssocID="{69302CC8-9E11-461A-AE65-41EE84D4D124}" presName="parentText" presStyleLbl="node1" presStyleIdx="0" presStyleCnt="2" custScaleX="119316" custLinFactNeighborX="10000" custLinFactNeighborY="2422">
        <dgm:presLayoutVars>
          <dgm:chMax val="0"/>
          <dgm:bulletEnabled val="1"/>
        </dgm:presLayoutVars>
      </dgm:prSet>
      <dgm:spPr/>
    </dgm:pt>
    <dgm:pt modelId="{E2576F62-8FA0-4C36-9702-401B89ECFCE9}" type="pres">
      <dgm:prSet presAssocID="{69302CC8-9E11-461A-AE65-41EE84D4D124}" presName="negativeSpace" presStyleCnt="0"/>
      <dgm:spPr/>
    </dgm:pt>
    <dgm:pt modelId="{ACDB57E4-191B-4E03-8013-C23D74FC66EC}" type="pres">
      <dgm:prSet presAssocID="{69302CC8-9E11-461A-AE65-41EE84D4D124}" presName="childText" presStyleLbl="conFgAcc1" presStyleIdx="0" presStyleCnt="2">
        <dgm:presLayoutVars>
          <dgm:bulletEnabled val="1"/>
        </dgm:presLayoutVars>
      </dgm:prSet>
      <dgm:spPr/>
    </dgm:pt>
    <dgm:pt modelId="{F89893DF-114A-428B-AF83-D90FBC2AA834}" type="pres">
      <dgm:prSet presAssocID="{004B3D52-F255-466E-8743-8FD1D9348377}" presName="spaceBetweenRectangles" presStyleCnt="0"/>
      <dgm:spPr/>
    </dgm:pt>
    <dgm:pt modelId="{DC0E50BC-DED5-4B00-820B-3FE68B800BFF}" type="pres">
      <dgm:prSet presAssocID="{6550EB39-A12E-45D4-AFE5-85C3E37EFE6A}" presName="parentLin" presStyleCnt="0"/>
      <dgm:spPr/>
    </dgm:pt>
    <dgm:pt modelId="{4A4F4623-5DB9-41EF-B622-AD109679BFE0}" type="pres">
      <dgm:prSet presAssocID="{6550EB39-A12E-45D4-AFE5-85C3E37EFE6A}" presName="parentLeftMargin" presStyleLbl="node1" presStyleIdx="0" presStyleCnt="2"/>
      <dgm:spPr/>
    </dgm:pt>
    <dgm:pt modelId="{D5B45886-3EB0-4C16-AB1A-F88D2A970EC3}" type="pres">
      <dgm:prSet presAssocID="{6550EB39-A12E-45D4-AFE5-85C3E37EFE6A}" presName="parentText" presStyleLbl="node1" presStyleIdx="1" presStyleCnt="2" custScaleX="79592">
        <dgm:presLayoutVars>
          <dgm:chMax val="0"/>
          <dgm:bulletEnabled val="1"/>
        </dgm:presLayoutVars>
      </dgm:prSet>
      <dgm:spPr/>
    </dgm:pt>
    <dgm:pt modelId="{6DBC3947-A426-42DB-8452-0E5243D4CB6E}" type="pres">
      <dgm:prSet presAssocID="{6550EB39-A12E-45D4-AFE5-85C3E37EFE6A}" presName="negativeSpace" presStyleCnt="0"/>
      <dgm:spPr/>
    </dgm:pt>
    <dgm:pt modelId="{86A8B785-430B-4224-8ACF-222B7AFB34B9}" type="pres">
      <dgm:prSet presAssocID="{6550EB39-A12E-45D4-AFE5-85C3E37EFE6A}" presName="childText" presStyleLbl="conFgAcc1" presStyleIdx="1" presStyleCnt="2" custLinFactNeighborY="-25264">
        <dgm:presLayoutVars>
          <dgm:bulletEnabled val="1"/>
        </dgm:presLayoutVars>
      </dgm:prSet>
      <dgm:spPr/>
    </dgm:pt>
  </dgm:ptLst>
  <dgm:cxnLst>
    <dgm:cxn modelId="{7F500902-7577-4F22-B6E7-B7570E3A3CE6}" type="presOf" srcId="{329EDF2B-F012-450F-88D7-F0E906548231}" destId="{ACDB57E4-191B-4E03-8013-C23D74FC66EC}" srcOrd="0" destOrd="0" presId="urn:microsoft.com/office/officeart/2005/8/layout/list1"/>
    <dgm:cxn modelId="{40133616-A297-43A1-9737-D4E8F6333849}" type="presOf" srcId="{6550EB39-A12E-45D4-AFE5-85C3E37EFE6A}" destId="{D5B45886-3EB0-4C16-AB1A-F88D2A970EC3}" srcOrd="1" destOrd="0" presId="urn:microsoft.com/office/officeart/2005/8/layout/list1"/>
    <dgm:cxn modelId="{D008B318-3507-426B-93F8-1D875FC9883D}" srcId="{6550EB39-A12E-45D4-AFE5-85C3E37EFE6A}" destId="{5A109CCA-0642-4A8B-8847-2F0A5A124A32}" srcOrd="0" destOrd="0" parTransId="{D57EF058-7DF4-40C6-A456-58E94F7E1CEA}" sibTransId="{2851F0B9-0228-400E-AADD-EC5A141569AD}"/>
    <dgm:cxn modelId="{718ED627-6576-40CD-AB17-EAE5A9D24D89}" type="presOf" srcId="{69302CC8-9E11-461A-AE65-41EE84D4D124}" destId="{98DDA498-2ABF-4F02-B8D8-4ADC69DC82FE}" srcOrd="0" destOrd="0" presId="urn:microsoft.com/office/officeart/2005/8/layout/list1"/>
    <dgm:cxn modelId="{44CB2034-4DD6-49AE-9B4F-9123113E85B9}" type="presOf" srcId="{69302CC8-9E11-461A-AE65-41EE84D4D124}" destId="{71E1398E-968D-48B7-94DA-755E1FCE6C8A}" srcOrd="1" destOrd="0" presId="urn:microsoft.com/office/officeart/2005/8/layout/list1"/>
    <dgm:cxn modelId="{3BC2075D-0775-4C56-97A5-47AB999F1CDB}" srcId="{0CD183A0-8E8A-4E39-B2A0-29D03A6B258C}" destId="{6550EB39-A12E-45D4-AFE5-85C3E37EFE6A}" srcOrd="1" destOrd="0" parTransId="{35F6789A-086A-42FB-BDBD-75B6F0B26D41}" sibTransId="{7BC19E00-40A9-4CAD-B799-A78CF2E2EC60}"/>
    <dgm:cxn modelId="{61E0FE63-8776-4F8B-B6C3-D02107E4629F}" srcId="{0CD183A0-8E8A-4E39-B2A0-29D03A6B258C}" destId="{69302CC8-9E11-461A-AE65-41EE84D4D124}" srcOrd="0" destOrd="0" parTransId="{C0EC5446-7C49-49C4-8120-1A851F9A6F99}" sibTransId="{004B3D52-F255-466E-8743-8FD1D9348377}"/>
    <dgm:cxn modelId="{721D6266-7837-4D54-8601-3E3AE78512CE}" srcId="{69302CC8-9E11-461A-AE65-41EE84D4D124}" destId="{73561B28-682D-4FA4-BA8A-9CD4D48ECD08}" srcOrd="1" destOrd="0" parTransId="{36E4E520-E634-4120-9BB1-2D3DF760F887}" sibTransId="{3F709B37-2887-4215-953D-26EADAE52308}"/>
    <dgm:cxn modelId="{6AC55B47-5E0D-4EC1-AE33-2817A36A47D8}" type="presOf" srcId="{73561B28-682D-4FA4-BA8A-9CD4D48ECD08}" destId="{ACDB57E4-191B-4E03-8013-C23D74FC66EC}" srcOrd="0" destOrd="1" presId="urn:microsoft.com/office/officeart/2005/8/layout/list1"/>
    <dgm:cxn modelId="{2AE574C0-4BF1-4873-82CA-64F77FFA13C1}" srcId="{69302CC8-9E11-461A-AE65-41EE84D4D124}" destId="{329EDF2B-F012-450F-88D7-F0E906548231}" srcOrd="0" destOrd="0" parTransId="{B2CA8E3C-B621-4FC8-B209-6C8E752D51EC}" sibTransId="{762358DE-BE5B-4406-A1C3-B5644AE04CD3}"/>
    <dgm:cxn modelId="{B5FCA9C7-A051-46A2-9939-90E02030334E}" type="presOf" srcId="{0CD183A0-8E8A-4E39-B2A0-29D03A6B258C}" destId="{6D4CF0BF-BCD6-4F14-B038-EB719EBF2007}" srcOrd="0" destOrd="0" presId="urn:microsoft.com/office/officeart/2005/8/layout/list1"/>
    <dgm:cxn modelId="{19FBC7F5-C0FA-4EDE-86CE-5FB091573FB8}" type="presOf" srcId="{5A109CCA-0642-4A8B-8847-2F0A5A124A32}" destId="{86A8B785-430B-4224-8ACF-222B7AFB34B9}" srcOrd="0" destOrd="0" presId="urn:microsoft.com/office/officeart/2005/8/layout/list1"/>
    <dgm:cxn modelId="{9763B7F9-3D37-4FB9-B2FC-4904164D4394}" type="presOf" srcId="{6550EB39-A12E-45D4-AFE5-85C3E37EFE6A}" destId="{4A4F4623-5DB9-41EF-B622-AD109679BFE0}" srcOrd="0" destOrd="0" presId="urn:microsoft.com/office/officeart/2005/8/layout/list1"/>
    <dgm:cxn modelId="{F9558710-46DB-4865-AFA3-B702F7925E22}" type="presParOf" srcId="{6D4CF0BF-BCD6-4F14-B038-EB719EBF2007}" destId="{68106D39-E437-4B5F-A193-CFD8DCD764D9}" srcOrd="0" destOrd="0" presId="urn:microsoft.com/office/officeart/2005/8/layout/list1"/>
    <dgm:cxn modelId="{472C2B15-5E1C-4C47-9F9C-0180424170BC}" type="presParOf" srcId="{68106D39-E437-4B5F-A193-CFD8DCD764D9}" destId="{98DDA498-2ABF-4F02-B8D8-4ADC69DC82FE}" srcOrd="0" destOrd="0" presId="urn:microsoft.com/office/officeart/2005/8/layout/list1"/>
    <dgm:cxn modelId="{5733B27D-9608-4091-8236-05606D036B03}" type="presParOf" srcId="{68106D39-E437-4B5F-A193-CFD8DCD764D9}" destId="{71E1398E-968D-48B7-94DA-755E1FCE6C8A}" srcOrd="1" destOrd="0" presId="urn:microsoft.com/office/officeart/2005/8/layout/list1"/>
    <dgm:cxn modelId="{43A87023-1ED9-409F-AB02-867D02CDF022}" type="presParOf" srcId="{6D4CF0BF-BCD6-4F14-B038-EB719EBF2007}" destId="{E2576F62-8FA0-4C36-9702-401B89ECFCE9}" srcOrd="1" destOrd="0" presId="urn:microsoft.com/office/officeart/2005/8/layout/list1"/>
    <dgm:cxn modelId="{9F53EADA-564B-4D0D-8448-C6675BB558A6}" type="presParOf" srcId="{6D4CF0BF-BCD6-4F14-B038-EB719EBF2007}" destId="{ACDB57E4-191B-4E03-8013-C23D74FC66EC}" srcOrd="2" destOrd="0" presId="urn:microsoft.com/office/officeart/2005/8/layout/list1"/>
    <dgm:cxn modelId="{881D63CE-44C5-4A56-930C-2CDDCDA30EF1}" type="presParOf" srcId="{6D4CF0BF-BCD6-4F14-B038-EB719EBF2007}" destId="{F89893DF-114A-428B-AF83-D90FBC2AA834}" srcOrd="3" destOrd="0" presId="urn:microsoft.com/office/officeart/2005/8/layout/list1"/>
    <dgm:cxn modelId="{A701D26C-CAF1-4BDE-801F-DEBA97378217}" type="presParOf" srcId="{6D4CF0BF-BCD6-4F14-B038-EB719EBF2007}" destId="{DC0E50BC-DED5-4B00-820B-3FE68B800BFF}" srcOrd="4" destOrd="0" presId="urn:microsoft.com/office/officeart/2005/8/layout/list1"/>
    <dgm:cxn modelId="{E0B81584-93DB-48E9-9935-9334A0E0C084}" type="presParOf" srcId="{DC0E50BC-DED5-4B00-820B-3FE68B800BFF}" destId="{4A4F4623-5DB9-41EF-B622-AD109679BFE0}" srcOrd="0" destOrd="0" presId="urn:microsoft.com/office/officeart/2005/8/layout/list1"/>
    <dgm:cxn modelId="{99CCAF98-B49C-4171-BD31-59825B60E079}" type="presParOf" srcId="{DC0E50BC-DED5-4B00-820B-3FE68B800BFF}" destId="{D5B45886-3EB0-4C16-AB1A-F88D2A970EC3}" srcOrd="1" destOrd="0" presId="urn:microsoft.com/office/officeart/2005/8/layout/list1"/>
    <dgm:cxn modelId="{53B77015-8F36-4823-A999-73ADB5B02DF8}" type="presParOf" srcId="{6D4CF0BF-BCD6-4F14-B038-EB719EBF2007}" destId="{6DBC3947-A426-42DB-8452-0E5243D4CB6E}" srcOrd="5" destOrd="0" presId="urn:microsoft.com/office/officeart/2005/8/layout/list1"/>
    <dgm:cxn modelId="{73280517-0CEB-4EC7-8E0E-725DAC87E526}" type="presParOf" srcId="{6D4CF0BF-BCD6-4F14-B038-EB719EBF2007}" destId="{86A8B785-430B-4224-8ACF-222B7AFB34B9}"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F12579-F825-4125-8508-6A49038937E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kumimoji="1" lang="ja-JP" altLang="en-US"/>
        </a:p>
      </dgm:t>
    </dgm:pt>
    <dgm:pt modelId="{DEFAE017-EC2E-421F-969F-E017970615A3}">
      <dgm:prSet phldrT="[テキスト]" custT="1"/>
      <dgm:spPr>
        <a:solidFill>
          <a:schemeClr val="tx2"/>
        </a:solidFill>
        <a:scene3d>
          <a:camera prst="orthographicFront"/>
          <a:lightRig rig="threePt" dir="t"/>
        </a:scene3d>
        <a:sp3d>
          <a:bevelT/>
        </a:sp3d>
      </dgm:spPr>
      <dgm:t>
        <a:bodyPr/>
        <a:lstStyle/>
        <a:p>
          <a:r>
            <a:rPr kumimoji="1" lang="en-US" altLang="ja-JP" sz="1600" dirty="0"/>
            <a:t>Company</a:t>
          </a:r>
          <a:endParaRPr kumimoji="1" lang="ja-JP" altLang="en-US" sz="1600" dirty="0"/>
        </a:p>
      </dgm:t>
    </dgm:pt>
    <dgm:pt modelId="{798F619F-6356-4442-AF3F-06ACF3A296D2}" type="parTrans" cxnId="{8ECEA860-CCB6-45D3-B870-D600A0B1CDDE}">
      <dgm:prSet/>
      <dgm:spPr/>
      <dgm:t>
        <a:bodyPr/>
        <a:lstStyle/>
        <a:p>
          <a:endParaRPr kumimoji="1" lang="ja-JP" altLang="en-US"/>
        </a:p>
      </dgm:t>
    </dgm:pt>
    <dgm:pt modelId="{B516FF00-9D99-47DE-83BF-69422F922FF0}" type="sibTrans" cxnId="{8ECEA860-CCB6-45D3-B870-D600A0B1CDDE}">
      <dgm:prSet/>
      <dgm:spPr/>
      <dgm:t>
        <a:bodyPr/>
        <a:lstStyle/>
        <a:p>
          <a:endParaRPr kumimoji="1" lang="ja-JP" altLang="en-US"/>
        </a:p>
      </dgm:t>
    </dgm:pt>
    <dgm:pt modelId="{A595A71C-74D0-4D54-B680-F79668C33FFB}">
      <dgm:prSet phldrT="[テキスト]" custT="1"/>
      <dgm:spPr>
        <a:solidFill>
          <a:srgbClr val="00B050"/>
        </a:solidFill>
        <a:scene3d>
          <a:camera prst="orthographicFront"/>
          <a:lightRig rig="threePt" dir="t"/>
        </a:scene3d>
        <a:sp3d>
          <a:bevelT/>
        </a:sp3d>
      </dgm:spPr>
      <dgm:t>
        <a:bodyPr/>
        <a:lstStyle/>
        <a:p>
          <a:r>
            <a:rPr kumimoji="1" lang="en-US" altLang="ja-JP" sz="1600" b="1" dirty="0"/>
            <a:t>CAMPUS</a:t>
          </a:r>
          <a:r>
            <a:rPr kumimoji="1" lang="ja-JP" altLang="en-US" sz="1600" b="1" dirty="0"/>
            <a:t> </a:t>
          </a:r>
          <a:r>
            <a:rPr kumimoji="1" lang="en-US" altLang="ja-JP" sz="1600" b="1" dirty="0"/>
            <a:t>CREATE</a:t>
          </a:r>
          <a:endParaRPr kumimoji="1" lang="ja-JP" altLang="en-US" sz="2000" b="1" dirty="0"/>
        </a:p>
      </dgm:t>
    </dgm:pt>
    <dgm:pt modelId="{A0FADCED-7DF3-4304-840A-5AF945DA716E}" type="parTrans" cxnId="{DD746C71-E199-4A74-96B0-22AE81A58F64}">
      <dgm:prSet/>
      <dgm:spPr/>
      <dgm:t>
        <a:bodyPr/>
        <a:lstStyle/>
        <a:p>
          <a:endParaRPr kumimoji="1" lang="ja-JP" altLang="en-US"/>
        </a:p>
      </dgm:t>
    </dgm:pt>
    <dgm:pt modelId="{46D42993-9AB0-4CD9-9D78-FDFFBF87EA3B}" type="sibTrans" cxnId="{DD746C71-E199-4A74-96B0-22AE81A58F64}">
      <dgm:prSet/>
      <dgm:spPr/>
      <dgm:t>
        <a:bodyPr/>
        <a:lstStyle/>
        <a:p>
          <a:endParaRPr kumimoji="1" lang="ja-JP" altLang="en-US"/>
        </a:p>
      </dgm:t>
    </dgm:pt>
    <dgm:pt modelId="{68A8BD69-0D06-466A-88CB-50A10A5D3272}">
      <dgm:prSet phldrT="[テキスト]" custT="1"/>
      <dgm:spPr>
        <a:solidFill>
          <a:schemeClr val="accent2"/>
        </a:solidFill>
        <a:scene3d>
          <a:camera prst="orthographicFront"/>
          <a:lightRig rig="threePt" dir="t"/>
        </a:scene3d>
        <a:sp3d>
          <a:bevelT/>
        </a:sp3d>
      </dgm:spPr>
      <dgm:t>
        <a:bodyPr/>
        <a:lstStyle/>
        <a:p>
          <a:r>
            <a:rPr kumimoji="1" lang="en-US" altLang="ja-JP" sz="1400" dirty="0"/>
            <a:t>R</a:t>
          </a:r>
          <a:r>
            <a:rPr kumimoji="1" lang="ja-JP" altLang="en-US" sz="1400" dirty="0"/>
            <a:t>esearcher</a:t>
          </a:r>
        </a:p>
      </dgm:t>
    </dgm:pt>
    <dgm:pt modelId="{10FADC5A-FE38-44A1-B5E6-39C6FE3B1F04}" type="parTrans" cxnId="{73F5459D-C089-480C-9531-F9422F37BE71}">
      <dgm:prSet/>
      <dgm:spPr/>
      <dgm:t>
        <a:bodyPr/>
        <a:lstStyle/>
        <a:p>
          <a:endParaRPr kumimoji="1" lang="ja-JP" altLang="en-US"/>
        </a:p>
      </dgm:t>
    </dgm:pt>
    <dgm:pt modelId="{02FED316-92CC-42DC-BB88-B0BF8D443B79}" type="sibTrans" cxnId="{73F5459D-C089-480C-9531-F9422F37BE71}">
      <dgm:prSet/>
      <dgm:spPr/>
      <dgm:t>
        <a:bodyPr/>
        <a:lstStyle/>
        <a:p>
          <a:endParaRPr kumimoji="1" lang="ja-JP" altLang="en-US"/>
        </a:p>
      </dgm:t>
    </dgm:pt>
    <dgm:pt modelId="{686024F8-5984-4E5A-B683-BDBC46A91B5C}" type="pres">
      <dgm:prSet presAssocID="{D1F12579-F825-4125-8508-6A49038937E4}" presName="cycle" presStyleCnt="0">
        <dgm:presLayoutVars>
          <dgm:dir/>
          <dgm:resizeHandles val="exact"/>
        </dgm:presLayoutVars>
      </dgm:prSet>
      <dgm:spPr/>
    </dgm:pt>
    <dgm:pt modelId="{7B98636C-62D8-4A9F-8C7A-4BAE171F238E}" type="pres">
      <dgm:prSet presAssocID="{DEFAE017-EC2E-421F-969F-E017970615A3}" presName="node" presStyleLbl="node1" presStyleIdx="0" presStyleCnt="3">
        <dgm:presLayoutVars>
          <dgm:bulletEnabled val="1"/>
        </dgm:presLayoutVars>
      </dgm:prSet>
      <dgm:spPr/>
    </dgm:pt>
    <dgm:pt modelId="{07BABD2D-957D-4E60-95AB-1915694C2B95}" type="pres">
      <dgm:prSet presAssocID="{B516FF00-9D99-47DE-83BF-69422F922FF0}" presName="sibTrans" presStyleLbl="sibTrans2D1" presStyleIdx="0" presStyleCnt="3" custScaleX="171500"/>
      <dgm:spPr>
        <a:prstGeom prst="leftRightArrow">
          <a:avLst/>
        </a:prstGeom>
      </dgm:spPr>
    </dgm:pt>
    <dgm:pt modelId="{B0FEFBCF-7907-48A0-A60F-60461CBA7F30}" type="pres">
      <dgm:prSet presAssocID="{B516FF00-9D99-47DE-83BF-69422F922FF0}" presName="connectorText" presStyleLbl="sibTrans2D1" presStyleIdx="0" presStyleCnt="3"/>
      <dgm:spPr/>
    </dgm:pt>
    <dgm:pt modelId="{F5B06AB4-54EC-4835-993D-141583F0AB73}" type="pres">
      <dgm:prSet presAssocID="{A595A71C-74D0-4D54-B680-F79668C33FFB}" presName="node" presStyleLbl="node1" presStyleIdx="1" presStyleCnt="3">
        <dgm:presLayoutVars>
          <dgm:bulletEnabled val="1"/>
        </dgm:presLayoutVars>
      </dgm:prSet>
      <dgm:spPr/>
    </dgm:pt>
    <dgm:pt modelId="{7DCD9518-DC87-46CE-8E36-DFA206898093}" type="pres">
      <dgm:prSet presAssocID="{46D42993-9AB0-4CD9-9D78-FDFFBF87EA3B}" presName="sibTrans" presStyleLbl="sibTrans2D1" presStyleIdx="1" presStyleCnt="3" custScaleX="167877"/>
      <dgm:spPr>
        <a:prstGeom prst="leftRightArrow">
          <a:avLst/>
        </a:prstGeom>
      </dgm:spPr>
    </dgm:pt>
    <dgm:pt modelId="{4FEE3E12-0FE3-4E91-8F3E-E4500BC90337}" type="pres">
      <dgm:prSet presAssocID="{46D42993-9AB0-4CD9-9D78-FDFFBF87EA3B}" presName="connectorText" presStyleLbl="sibTrans2D1" presStyleIdx="1" presStyleCnt="3"/>
      <dgm:spPr/>
    </dgm:pt>
    <dgm:pt modelId="{02DEA251-C6D8-42D9-B11E-50911C515356}" type="pres">
      <dgm:prSet presAssocID="{68A8BD69-0D06-466A-88CB-50A10A5D3272}" presName="node" presStyleLbl="node1" presStyleIdx="2" presStyleCnt="3">
        <dgm:presLayoutVars>
          <dgm:bulletEnabled val="1"/>
        </dgm:presLayoutVars>
      </dgm:prSet>
      <dgm:spPr/>
    </dgm:pt>
    <dgm:pt modelId="{FE1AB2B9-C0DC-44A1-BCA0-CA94DFEA4903}" type="pres">
      <dgm:prSet presAssocID="{02FED316-92CC-42DC-BB88-B0BF8D443B79}" presName="sibTrans" presStyleLbl="sibTrans2D1" presStyleIdx="2" presStyleCnt="3" custScaleX="188065"/>
      <dgm:spPr>
        <a:prstGeom prst="leftRightArrow">
          <a:avLst/>
        </a:prstGeom>
      </dgm:spPr>
    </dgm:pt>
    <dgm:pt modelId="{A4914281-E239-47CC-BBD9-DAEED3BE80B2}" type="pres">
      <dgm:prSet presAssocID="{02FED316-92CC-42DC-BB88-B0BF8D443B79}" presName="connectorText" presStyleLbl="sibTrans2D1" presStyleIdx="2" presStyleCnt="3"/>
      <dgm:spPr/>
    </dgm:pt>
  </dgm:ptLst>
  <dgm:cxnLst>
    <dgm:cxn modelId="{7B7C2E0D-8401-4F04-BE3E-4A11B038ADF8}" type="presOf" srcId="{68A8BD69-0D06-466A-88CB-50A10A5D3272}" destId="{02DEA251-C6D8-42D9-B11E-50911C515356}" srcOrd="0" destOrd="0" presId="urn:microsoft.com/office/officeart/2005/8/layout/cycle2"/>
    <dgm:cxn modelId="{FF38595E-065A-47A0-B189-97D7EE72BF6D}" type="presOf" srcId="{A595A71C-74D0-4D54-B680-F79668C33FFB}" destId="{F5B06AB4-54EC-4835-993D-141583F0AB73}" srcOrd="0" destOrd="0" presId="urn:microsoft.com/office/officeart/2005/8/layout/cycle2"/>
    <dgm:cxn modelId="{8ECEA860-CCB6-45D3-B870-D600A0B1CDDE}" srcId="{D1F12579-F825-4125-8508-6A49038937E4}" destId="{DEFAE017-EC2E-421F-969F-E017970615A3}" srcOrd="0" destOrd="0" parTransId="{798F619F-6356-4442-AF3F-06ACF3A296D2}" sibTransId="{B516FF00-9D99-47DE-83BF-69422F922FF0}"/>
    <dgm:cxn modelId="{62B82166-FC24-42FE-AB28-EB81631733DC}" type="presOf" srcId="{D1F12579-F825-4125-8508-6A49038937E4}" destId="{686024F8-5984-4E5A-B683-BDBC46A91B5C}" srcOrd="0" destOrd="0" presId="urn:microsoft.com/office/officeart/2005/8/layout/cycle2"/>
    <dgm:cxn modelId="{05774169-B663-4657-B33E-2EF7751E1CAF}" type="presOf" srcId="{B516FF00-9D99-47DE-83BF-69422F922FF0}" destId="{07BABD2D-957D-4E60-95AB-1915694C2B95}" srcOrd="0" destOrd="0" presId="urn:microsoft.com/office/officeart/2005/8/layout/cycle2"/>
    <dgm:cxn modelId="{DD746C71-E199-4A74-96B0-22AE81A58F64}" srcId="{D1F12579-F825-4125-8508-6A49038937E4}" destId="{A595A71C-74D0-4D54-B680-F79668C33FFB}" srcOrd="1" destOrd="0" parTransId="{A0FADCED-7DF3-4304-840A-5AF945DA716E}" sibTransId="{46D42993-9AB0-4CD9-9D78-FDFFBF87EA3B}"/>
    <dgm:cxn modelId="{D449BE53-6822-49F1-8964-D7351FBBDB16}" type="presOf" srcId="{02FED316-92CC-42DC-BB88-B0BF8D443B79}" destId="{A4914281-E239-47CC-BBD9-DAEED3BE80B2}" srcOrd="1" destOrd="0" presId="urn:microsoft.com/office/officeart/2005/8/layout/cycle2"/>
    <dgm:cxn modelId="{85B1F159-812E-46C5-8F3F-47508EA751E0}" type="presOf" srcId="{46D42993-9AB0-4CD9-9D78-FDFFBF87EA3B}" destId="{7DCD9518-DC87-46CE-8E36-DFA206898093}" srcOrd="0" destOrd="0" presId="urn:microsoft.com/office/officeart/2005/8/layout/cycle2"/>
    <dgm:cxn modelId="{64DBBC7E-A460-406D-B7E4-834A8224BCB4}" type="presOf" srcId="{DEFAE017-EC2E-421F-969F-E017970615A3}" destId="{7B98636C-62D8-4A9F-8C7A-4BAE171F238E}" srcOrd="0" destOrd="0" presId="urn:microsoft.com/office/officeart/2005/8/layout/cycle2"/>
    <dgm:cxn modelId="{2511C77F-8694-4F3A-AFFA-7C10F762ABCA}" type="presOf" srcId="{02FED316-92CC-42DC-BB88-B0BF8D443B79}" destId="{FE1AB2B9-C0DC-44A1-BCA0-CA94DFEA4903}" srcOrd="0" destOrd="0" presId="urn:microsoft.com/office/officeart/2005/8/layout/cycle2"/>
    <dgm:cxn modelId="{38479998-381D-43B9-A5F2-D3377674B80D}" type="presOf" srcId="{B516FF00-9D99-47DE-83BF-69422F922FF0}" destId="{B0FEFBCF-7907-48A0-A60F-60461CBA7F30}" srcOrd="1" destOrd="0" presId="urn:microsoft.com/office/officeart/2005/8/layout/cycle2"/>
    <dgm:cxn modelId="{73F5459D-C089-480C-9531-F9422F37BE71}" srcId="{D1F12579-F825-4125-8508-6A49038937E4}" destId="{68A8BD69-0D06-466A-88CB-50A10A5D3272}" srcOrd="2" destOrd="0" parTransId="{10FADC5A-FE38-44A1-B5E6-39C6FE3B1F04}" sibTransId="{02FED316-92CC-42DC-BB88-B0BF8D443B79}"/>
    <dgm:cxn modelId="{9AB612BA-5D13-458F-801B-617859C1BAEE}" type="presOf" srcId="{46D42993-9AB0-4CD9-9D78-FDFFBF87EA3B}" destId="{4FEE3E12-0FE3-4E91-8F3E-E4500BC90337}" srcOrd="1" destOrd="0" presId="urn:microsoft.com/office/officeart/2005/8/layout/cycle2"/>
    <dgm:cxn modelId="{0A441BCF-0E1C-4309-AE93-8245F73F4F07}" type="presParOf" srcId="{686024F8-5984-4E5A-B683-BDBC46A91B5C}" destId="{7B98636C-62D8-4A9F-8C7A-4BAE171F238E}" srcOrd="0" destOrd="0" presId="urn:microsoft.com/office/officeart/2005/8/layout/cycle2"/>
    <dgm:cxn modelId="{D0384973-29FF-48DF-B148-FAD895122FA3}" type="presParOf" srcId="{686024F8-5984-4E5A-B683-BDBC46A91B5C}" destId="{07BABD2D-957D-4E60-95AB-1915694C2B95}" srcOrd="1" destOrd="0" presId="urn:microsoft.com/office/officeart/2005/8/layout/cycle2"/>
    <dgm:cxn modelId="{903658D7-9BE4-4628-A2AA-0204B96036B2}" type="presParOf" srcId="{07BABD2D-957D-4E60-95AB-1915694C2B95}" destId="{B0FEFBCF-7907-48A0-A60F-60461CBA7F30}" srcOrd="0" destOrd="0" presId="urn:microsoft.com/office/officeart/2005/8/layout/cycle2"/>
    <dgm:cxn modelId="{A5A5D3C4-1536-409D-81A2-2F806D8661BE}" type="presParOf" srcId="{686024F8-5984-4E5A-B683-BDBC46A91B5C}" destId="{F5B06AB4-54EC-4835-993D-141583F0AB73}" srcOrd="2" destOrd="0" presId="urn:microsoft.com/office/officeart/2005/8/layout/cycle2"/>
    <dgm:cxn modelId="{A9F8C97F-4458-4E81-B08C-DF18103E33CD}" type="presParOf" srcId="{686024F8-5984-4E5A-B683-BDBC46A91B5C}" destId="{7DCD9518-DC87-46CE-8E36-DFA206898093}" srcOrd="3" destOrd="0" presId="urn:microsoft.com/office/officeart/2005/8/layout/cycle2"/>
    <dgm:cxn modelId="{DCD3F112-FE48-429C-B50D-96535E7FF42C}" type="presParOf" srcId="{7DCD9518-DC87-46CE-8E36-DFA206898093}" destId="{4FEE3E12-0FE3-4E91-8F3E-E4500BC90337}" srcOrd="0" destOrd="0" presId="urn:microsoft.com/office/officeart/2005/8/layout/cycle2"/>
    <dgm:cxn modelId="{F9B14C20-0732-40A5-8204-741E1F96648D}" type="presParOf" srcId="{686024F8-5984-4E5A-B683-BDBC46A91B5C}" destId="{02DEA251-C6D8-42D9-B11E-50911C515356}" srcOrd="4" destOrd="0" presId="urn:microsoft.com/office/officeart/2005/8/layout/cycle2"/>
    <dgm:cxn modelId="{169B4D00-D1AE-4337-93D8-570599A1569C}" type="presParOf" srcId="{686024F8-5984-4E5A-B683-BDBC46A91B5C}" destId="{FE1AB2B9-C0DC-44A1-BCA0-CA94DFEA4903}" srcOrd="5" destOrd="0" presId="urn:microsoft.com/office/officeart/2005/8/layout/cycle2"/>
    <dgm:cxn modelId="{4ED86C6A-4F9B-49D7-9776-AC4728FF274A}" type="presParOf" srcId="{FE1AB2B9-C0DC-44A1-BCA0-CA94DFEA4903}" destId="{A4914281-E239-47CC-BBD9-DAEED3BE80B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1F12579-F825-4125-8508-6A49038937E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kumimoji="1" lang="ja-JP" altLang="en-US"/>
        </a:p>
      </dgm:t>
    </dgm:pt>
    <dgm:pt modelId="{DEFAE017-EC2E-421F-969F-E017970615A3}">
      <dgm:prSet phldrT="[テキスト]" custT="1"/>
      <dgm:spPr>
        <a:solidFill>
          <a:schemeClr val="tx2"/>
        </a:solidFill>
        <a:scene3d>
          <a:camera prst="orthographicFront"/>
          <a:lightRig rig="threePt" dir="t"/>
        </a:scene3d>
        <a:sp3d>
          <a:bevelT/>
        </a:sp3d>
      </dgm:spPr>
      <dgm:t>
        <a:bodyPr/>
        <a:lstStyle/>
        <a:p>
          <a:r>
            <a:rPr kumimoji="1" lang="en-US" altLang="ja-JP" sz="1200" dirty="0">
              <a:latin typeface="HG丸ｺﾞｼｯｸM-PRO" panose="020F0600000000000000" pitchFamily="50" charset="-128"/>
              <a:ea typeface="HG丸ｺﾞｼｯｸM-PRO" panose="020F0600000000000000" pitchFamily="50" charset="-128"/>
            </a:rPr>
            <a:t>Company</a:t>
          </a:r>
          <a:endParaRPr kumimoji="1" lang="ja-JP" altLang="en-US" sz="1200" dirty="0">
            <a:latin typeface="HG丸ｺﾞｼｯｸM-PRO" panose="020F0600000000000000" pitchFamily="50" charset="-128"/>
            <a:ea typeface="HG丸ｺﾞｼｯｸM-PRO" panose="020F0600000000000000" pitchFamily="50" charset="-128"/>
          </a:endParaRPr>
        </a:p>
      </dgm:t>
    </dgm:pt>
    <dgm:pt modelId="{798F619F-6356-4442-AF3F-06ACF3A296D2}" type="parTrans" cxnId="{8ECEA860-CCB6-45D3-B870-D600A0B1CDDE}">
      <dgm:prSet/>
      <dgm:spPr/>
      <dgm:t>
        <a:bodyPr/>
        <a:lstStyle/>
        <a:p>
          <a:endParaRPr kumimoji="1" lang="ja-JP" altLang="en-US" sz="1800"/>
        </a:p>
      </dgm:t>
    </dgm:pt>
    <dgm:pt modelId="{B516FF00-9D99-47DE-83BF-69422F922FF0}" type="sibTrans" cxnId="{8ECEA860-CCB6-45D3-B870-D600A0B1CDDE}">
      <dgm:prSet custT="1"/>
      <dgm:spPr/>
      <dgm:t>
        <a:bodyPr/>
        <a:lstStyle/>
        <a:p>
          <a:endParaRPr kumimoji="1" lang="ja-JP" altLang="en-US" sz="1800"/>
        </a:p>
      </dgm:t>
    </dgm:pt>
    <dgm:pt modelId="{A595A71C-74D0-4D54-B680-F79668C33FFB}">
      <dgm:prSet phldrT="[テキスト]" custT="1"/>
      <dgm:spPr>
        <a:solidFill>
          <a:srgbClr val="00B050"/>
        </a:solidFill>
        <a:scene3d>
          <a:camera prst="orthographicFront"/>
          <a:lightRig rig="threePt" dir="t"/>
        </a:scene3d>
        <a:sp3d>
          <a:bevelT/>
        </a:sp3d>
      </dgm:spPr>
      <dgm:t>
        <a:bodyPr/>
        <a:lstStyle/>
        <a:p>
          <a:r>
            <a:rPr kumimoji="1" lang="en-US" altLang="ja-JP" sz="1280" dirty="0">
              <a:latin typeface="HG丸ｺﾞｼｯｸM-PRO" panose="020F0600000000000000" pitchFamily="50" charset="-128"/>
              <a:ea typeface="HG丸ｺﾞｼｯｸM-PRO" panose="020F0600000000000000" pitchFamily="50" charset="-128"/>
            </a:rPr>
            <a:t>CAMPUS</a:t>
          </a:r>
          <a:r>
            <a:rPr kumimoji="1" lang="ja-JP" altLang="en-US" sz="1280" dirty="0">
              <a:latin typeface="HG丸ｺﾞｼｯｸM-PRO" panose="020F0600000000000000" pitchFamily="50" charset="-128"/>
              <a:ea typeface="HG丸ｺﾞｼｯｸM-PRO" panose="020F0600000000000000" pitchFamily="50" charset="-128"/>
            </a:rPr>
            <a:t> </a:t>
          </a:r>
          <a:endParaRPr kumimoji="1" lang="en-US" altLang="ja-JP" sz="1280" dirty="0">
            <a:latin typeface="HG丸ｺﾞｼｯｸM-PRO" panose="020F0600000000000000" pitchFamily="50" charset="-128"/>
            <a:ea typeface="HG丸ｺﾞｼｯｸM-PRO" panose="020F0600000000000000" pitchFamily="50" charset="-128"/>
          </a:endParaRPr>
        </a:p>
        <a:p>
          <a:r>
            <a:rPr kumimoji="1" lang="en-US" altLang="ja-JP" sz="1280" dirty="0">
              <a:latin typeface="HG丸ｺﾞｼｯｸM-PRO" panose="020F0600000000000000" pitchFamily="50" charset="-128"/>
              <a:ea typeface="HG丸ｺﾞｼｯｸM-PRO" panose="020F0600000000000000" pitchFamily="50" charset="-128"/>
            </a:rPr>
            <a:t>CREATE</a:t>
          </a:r>
          <a:endParaRPr kumimoji="1" lang="ja-JP" altLang="en-US" sz="1600" dirty="0">
            <a:latin typeface="HG丸ｺﾞｼｯｸM-PRO" panose="020F0600000000000000" pitchFamily="50" charset="-128"/>
            <a:ea typeface="HG丸ｺﾞｼｯｸM-PRO" panose="020F0600000000000000" pitchFamily="50" charset="-128"/>
          </a:endParaRPr>
        </a:p>
      </dgm:t>
    </dgm:pt>
    <dgm:pt modelId="{A0FADCED-7DF3-4304-840A-5AF945DA716E}" type="parTrans" cxnId="{DD746C71-E199-4A74-96B0-22AE81A58F64}">
      <dgm:prSet/>
      <dgm:spPr/>
      <dgm:t>
        <a:bodyPr/>
        <a:lstStyle/>
        <a:p>
          <a:endParaRPr kumimoji="1" lang="ja-JP" altLang="en-US" sz="1800"/>
        </a:p>
      </dgm:t>
    </dgm:pt>
    <dgm:pt modelId="{46D42993-9AB0-4CD9-9D78-FDFFBF87EA3B}" type="sibTrans" cxnId="{DD746C71-E199-4A74-96B0-22AE81A58F64}">
      <dgm:prSet custT="1"/>
      <dgm:spPr/>
      <dgm:t>
        <a:bodyPr/>
        <a:lstStyle/>
        <a:p>
          <a:endParaRPr kumimoji="1" lang="ja-JP" altLang="en-US" sz="1800"/>
        </a:p>
      </dgm:t>
    </dgm:pt>
    <dgm:pt modelId="{68A8BD69-0D06-466A-88CB-50A10A5D3272}">
      <dgm:prSet phldrT="[テキスト]" custT="1"/>
      <dgm:spPr>
        <a:solidFill>
          <a:schemeClr val="accent2"/>
        </a:solidFill>
        <a:scene3d>
          <a:camera prst="orthographicFront"/>
          <a:lightRig rig="threePt" dir="t"/>
        </a:scene3d>
        <a:sp3d>
          <a:bevelT/>
        </a:sp3d>
      </dgm:spPr>
      <dgm:t>
        <a:bodyPr/>
        <a:lstStyle/>
        <a:p>
          <a:r>
            <a:rPr kumimoji="1" lang="en-US" altLang="ja-JP" sz="1050" dirty="0">
              <a:latin typeface="HG丸ｺﾞｼｯｸM-PRO" panose="020F0600000000000000" pitchFamily="50" charset="-128"/>
              <a:ea typeface="HG丸ｺﾞｼｯｸM-PRO" panose="020F0600000000000000" pitchFamily="50" charset="-128"/>
            </a:rPr>
            <a:t>R</a:t>
          </a:r>
          <a:r>
            <a:rPr kumimoji="1" lang="ja-JP" altLang="en-US" sz="1050" dirty="0">
              <a:latin typeface="HG丸ｺﾞｼｯｸM-PRO" panose="020F0600000000000000" pitchFamily="50" charset="-128"/>
              <a:ea typeface="HG丸ｺﾞｼｯｸM-PRO" panose="020F0600000000000000" pitchFamily="50" charset="-128"/>
            </a:rPr>
            <a:t>esearcher</a:t>
          </a:r>
        </a:p>
      </dgm:t>
    </dgm:pt>
    <dgm:pt modelId="{10FADC5A-FE38-44A1-B5E6-39C6FE3B1F04}" type="parTrans" cxnId="{73F5459D-C089-480C-9531-F9422F37BE71}">
      <dgm:prSet/>
      <dgm:spPr/>
      <dgm:t>
        <a:bodyPr/>
        <a:lstStyle/>
        <a:p>
          <a:endParaRPr kumimoji="1" lang="ja-JP" altLang="en-US" sz="1800"/>
        </a:p>
      </dgm:t>
    </dgm:pt>
    <dgm:pt modelId="{02FED316-92CC-42DC-BB88-B0BF8D443B79}" type="sibTrans" cxnId="{73F5459D-C089-480C-9531-F9422F37BE71}">
      <dgm:prSet custT="1"/>
      <dgm:spPr/>
      <dgm:t>
        <a:bodyPr/>
        <a:lstStyle/>
        <a:p>
          <a:endParaRPr kumimoji="1" lang="ja-JP" altLang="en-US" sz="1800"/>
        </a:p>
      </dgm:t>
    </dgm:pt>
    <dgm:pt modelId="{686024F8-5984-4E5A-B683-BDBC46A91B5C}" type="pres">
      <dgm:prSet presAssocID="{D1F12579-F825-4125-8508-6A49038937E4}" presName="cycle" presStyleCnt="0">
        <dgm:presLayoutVars>
          <dgm:dir/>
          <dgm:resizeHandles val="exact"/>
        </dgm:presLayoutVars>
      </dgm:prSet>
      <dgm:spPr/>
    </dgm:pt>
    <dgm:pt modelId="{7B98636C-62D8-4A9F-8C7A-4BAE171F238E}" type="pres">
      <dgm:prSet presAssocID="{DEFAE017-EC2E-421F-969F-E017970615A3}" presName="node" presStyleLbl="node1" presStyleIdx="0" presStyleCnt="3">
        <dgm:presLayoutVars>
          <dgm:bulletEnabled val="1"/>
        </dgm:presLayoutVars>
      </dgm:prSet>
      <dgm:spPr/>
    </dgm:pt>
    <dgm:pt modelId="{07BABD2D-957D-4E60-95AB-1915694C2B95}" type="pres">
      <dgm:prSet presAssocID="{B516FF00-9D99-47DE-83BF-69422F922FF0}" presName="sibTrans" presStyleLbl="sibTrans2D1" presStyleIdx="0" presStyleCnt="3" custScaleX="171500"/>
      <dgm:spPr>
        <a:prstGeom prst="leftRightArrow">
          <a:avLst/>
        </a:prstGeom>
      </dgm:spPr>
    </dgm:pt>
    <dgm:pt modelId="{B0FEFBCF-7907-48A0-A60F-60461CBA7F30}" type="pres">
      <dgm:prSet presAssocID="{B516FF00-9D99-47DE-83BF-69422F922FF0}" presName="connectorText" presStyleLbl="sibTrans2D1" presStyleIdx="0" presStyleCnt="3"/>
      <dgm:spPr/>
    </dgm:pt>
    <dgm:pt modelId="{F5B06AB4-54EC-4835-993D-141583F0AB73}" type="pres">
      <dgm:prSet presAssocID="{A595A71C-74D0-4D54-B680-F79668C33FFB}" presName="node" presStyleLbl="node1" presStyleIdx="1" presStyleCnt="3">
        <dgm:presLayoutVars>
          <dgm:bulletEnabled val="1"/>
        </dgm:presLayoutVars>
      </dgm:prSet>
      <dgm:spPr/>
    </dgm:pt>
    <dgm:pt modelId="{7DCD9518-DC87-46CE-8E36-DFA206898093}" type="pres">
      <dgm:prSet presAssocID="{46D42993-9AB0-4CD9-9D78-FDFFBF87EA3B}" presName="sibTrans" presStyleLbl="sibTrans2D1" presStyleIdx="1" presStyleCnt="3" custScaleX="167877"/>
      <dgm:spPr>
        <a:prstGeom prst="leftRightArrow">
          <a:avLst/>
        </a:prstGeom>
      </dgm:spPr>
    </dgm:pt>
    <dgm:pt modelId="{4FEE3E12-0FE3-4E91-8F3E-E4500BC90337}" type="pres">
      <dgm:prSet presAssocID="{46D42993-9AB0-4CD9-9D78-FDFFBF87EA3B}" presName="connectorText" presStyleLbl="sibTrans2D1" presStyleIdx="1" presStyleCnt="3"/>
      <dgm:spPr/>
    </dgm:pt>
    <dgm:pt modelId="{02DEA251-C6D8-42D9-B11E-50911C515356}" type="pres">
      <dgm:prSet presAssocID="{68A8BD69-0D06-466A-88CB-50A10A5D3272}" presName="node" presStyleLbl="node1" presStyleIdx="2" presStyleCnt="3">
        <dgm:presLayoutVars>
          <dgm:bulletEnabled val="1"/>
        </dgm:presLayoutVars>
      </dgm:prSet>
      <dgm:spPr/>
    </dgm:pt>
    <dgm:pt modelId="{FE1AB2B9-C0DC-44A1-BCA0-CA94DFEA4903}" type="pres">
      <dgm:prSet presAssocID="{02FED316-92CC-42DC-BB88-B0BF8D443B79}" presName="sibTrans" presStyleLbl="sibTrans2D1" presStyleIdx="2" presStyleCnt="3" custScaleX="188065"/>
      <dgm:spPr>
        <a:prstGeom prst="leftRightArrow">
          <a:avLst/>
        </a:prstGeom>
      </dgm:spPr>
    </dgm:pt>
    <dgm:pt modelId="{A4914281-E239-47CC-BBD9-DAEED3BE80B2}" type="pres">
      <dgm:prSet presAssocID="{02FED316-92CC-42DC-BB88-B0BF8D443B79}" presName="connectorText" presStyleLbl="sibTrans2D1" presStyleIdx="2" presStyleCnt="3"/>
      <dgm:spPr/>
    </dgm:pt>
  </dgm:ptLst>
  <dgm:cxnLst>
    <dgm:cxn modelId="{66613D1D-03E3-4A9F-B7C9-1DFA90448A38}" type="presOf" srcId="{D1F12579-F825-4125-8508-6A49038937E4}" destId="{686024F8-5984-4E5A-B683-BDBC46A91B5C}" srcOrd="0" destOrd="0" presId="urn:microsoft.com/office/officeart/2005/8/layout/cycle2"/>
    <dgm:cxn modelId="{44D1585D-0E41-455D-BB70-17D52411EE98}" type="presOf" srcId="{B516FF00-9D99-47DE-83BF-69422F922FF0}" destId="{B0FEFBCF-7907-48A0-A60F-60461CBA7F30}" srcOrd="1" destOrd="0" presId="urn:microsoft.com/office/officeart/2005/8/layout/cycle2"/>
    <dgm:cxn modelId="{A1FB2B60-B443-4AB4-9BB5-C439FE19D647}" type="presOf" srcId="{46D42993-9AB0-4CD9-9D78-FDFFBF87EA3B}" destId="{7DCD9518-DC87-46CE-8E36-DFA206898093}" srcOrd="0" destOrd="0" presId="urn:microsoft.com/office/officeart/2005/8/layout/cycle2"/>
    <dgm:cxn modelId="{8ECEA860-CCB6-45D3-B870-D600A0B1CDDE}" srcId="{D1F12579-F825-4125-8508-6A49038937E4}" destId="{DEFAE017-EC2E-421F-969F-E017970615A3}" srcOrd="0" destOrd="0" parTransId="{798F619F-6356-4442-AF3F-06ACF3A296D2}" sibTransId="{B516FF00-9D99-47DE-83BF-69422F922FF0}"/>
    <dgm:cxn modelId="{DD746C71-E199-4A74-96B0-22AE81A58F64}" srcId="{D1F12579-F825-4125-8508-6A49038937E4}" destId="{A595A71C-74D0-4D54-B680-F79668C33FFB}" srcOrd="1" destOrd="0" parTransId="{A0FADCED-7DF3-4304-840A-5AF945DA716E}" sibTransId="{46D42993-9AB0-4CD9-9D78-FDFFBF87EA3B}"/>
    <dgm:cxn modelId="{4D54EF7C-E310-412F-A3D6-9F8113133ACE}" type="presOf" srcId="{68A8BD69-0D06-466A-88CB-50A10A5D3272}" destId="{02DEA251-C6D8-42D9-B11E-50911C515356}" srcOrd="0" destOrd="0" presId="urn:microsoft.com/office/officeart/2005/8/layout/cycle2"/>
    <dgm:cxn modelId="{7FC81585-118A-442D-8AC5-B7311DD6F253}" type="presOf" srcId="{02FED316-92CC-42DC-BB88-B0BF8D443B79}" destId="{FE1AB2B9-C0DC-44A1-BCA0-CA94DFEA4903}" srcOrd="0" destOrd="0" presId="urn:microsoft.com/office/officeart/2005/8/layout/cycle2"/>
    <dgm:cxn modelId="{6796498B-B4AD-4B7B-A781-6C94DCF4FA58}" type="presOf" srcId="{DEFAE017-EC2E-421F-969F-E017970615A3}" destId="{7B98636C-62D8-4A9F-8C7A-4BAE171F238E}" srcOrd="0" destOrd="0" presId="urn:microsoft.com/office/officeart/2005/8/layout/cycle2"/>
    <dgm:cxn modelId="{73F5459D-C089-480C-9531-F9422F37BE71}" srcId="{D1F12579-F825-4125-8508-6A49038937E4}" destId="{68A8BD69-0D06-466A-88CB-50A10A5D3272}" srcOrd="2" destOrd="0" parTransId="{10FADC5A-FE38-44A1-B5E6-39C6FE3B1F04}" sibTransId="{02FED316-92CC-42DC-BB88-B0BF8D443B79}"/>
    <dgm:cxn modelId="{32E3C49E-F90C-48C0-BD9B-F17EDF23E9AC}" type="presOf" srcId="{B516FF00-9D99-47DE-83BF-69422F922FF0}" destId="{07BABD2D-957D-4E60-95AB-1915694C2B95}" srcOrd="0" destOrd="0" presId="urn:microsoft.com/office/officeart/2005/8/layout/cycle2"/>
    <dgm:cxn modelId="{761AA0C3-BC24-44B8-B57E-CFF8ABDE454E}" type="presOf" srcId="{46D42993-9AB0-4CD9-9D78-FDFFBF87EA3B}" destId="{4FEE3E12-0FE3-4E91-8F3E-E4500BC90337}" srcOrd="1" destOrd="0" presId="urn:microsoft.com/office/officeart/2005/8/layout/cycle2"/>
    <dgm:cxn modelId="{2BCD65E8-6768-467E-9AE8-D03D7C7B926D}" type="presOf" srcId="{02FED316-92CC-42DC-BB88-B0BF8D443B79}" destId="{A4914281-E239-47CC-BBD9-DAEED3BE80B2}" srcOrd="1" destOrd="0" presId="urn:microsoft.com/office/officeart/2005/8/layout/cycle2"/>
    <dgm:cxn modelId="{5FD3C8F0-F6AC-435D-956F-0D622F2AA594}" type="presOf" srcId="{A595A71C-74D0-4D54-B680-F79668C33FFB}" destId="{F5B06AB4-54EC-4835-993D-141583F0AB73}" srcOrd="0" destOrd="0" presId="urn:microsoft.com/office/officeart/2005/8/layout/cycle2"/>
    <dgm:cxn modelId="{DF1ACAA7-9EA4-438C-A3C4-681FDD221B6D}" type="presParOf" srcId="{686024F8-5984-4E5A-B683-BDBC46A91B5C}" destId="{7B98636C-62D8-4A9F-8C7A-4BAE171F238E}" srcOrd="0" destOrd="0" presId="urn:microsoft.com/office/officeart/2005/8/layout/cycle2"/>
    <dgm:cxn modelId="{4E17ED4A-4A4C-4693-9111-69E33E7BD886}" type="presParOf" srcId="{686024F8-5984-4E5A-B683-BDBC46A91B5C}" destId="{07BABD2D-957D-4E60-95AB-1915694C2B95}" srcOrd="1" destOrd="0" presId="urn:microsoft.com/office/officeart/2005/8/layout/cycle2"/>
    <dgm:cxn modelId="{A741F2B1-9403-48E7-A86C-13F2D797C593}" type="presParOf" srcId="{07BABD2D-957D-4E60-95AB-1915694C2B95}" destId="{B0FEFBCF-7907-48A0-A60F-60461CBA7F30}" srcOrd="0" destOrd="0" presId="urn:microsoft.com/office/officeart/2005/8/layout/cycle2"/>
    <dgm:cxn modelId="{415F3DF5-55B9-49B9-A8E9-53BF997B0761}" type="presParOf" srcId="{686024F8-5984-4E5A-B683-BDBC46A91B5C}" destId="{F5B06AB4-54EC-4835-993D-141583F0AB73}" srcOrd="2" destOrd="0" presId="urn:microsoft.com/office/officeart/2005/8/layout/cycle2"/>
    <dgm:cxn modelId="{B80991D7-A3DD-4C66-94AD-F82987567D07}" type="presParOf" srcId="{686024F8-5984-4E5A-B683-BDBC46A91B5C}" destId="{7DCD9518-DC87-46CE-8E36-DFA206898093}" srcOrd="3" destOrd="0" presId="urn:microsoft.com/office/officeart/2005/8/layout/cycle2"/>
    <dgm:cxn modelId="{DB635A9C-9CAE-43D6-929A-F8B3B5E97BA4}" type="presParOf" srcId="{7DCD9518-DC87-46CE-8E36-DFA206898093}" destId="{4FEE3E12-0FE3-4E91-8F3E-E4500BC90337}" srcOrd="0" destOrd="0" presId="urn:microsoft.com/office/officeart/2005/8/layout/cycle2"/>
    <dgm:cxn modelId="{6B4278A3-ABB9-40A6-B093-429FF89A6E4E}" type="presParOf" srcId="{686024F8-5984-4E5A-B683-BDBC46A91B5C}" destId="{02DEA251-C6D8-42D9-B11E-50911C515356}" srcOrd="4" destOrd="0" presId="urn:microsoft.com/office/officeart/2005/8/layout/cycle2"/>
    <dgm:cxn modelId="{A843857E-81A3-4C4D-9222-D5B67522F545}" type="presParOf" srcId="{686024F8-5984-4E5A-B683-BDBC46A91B5C}" destId="{FE1AB2B9-C0DC-44A1-BCA0-CA94DFEA4903}" srcOrd="5" destOrd="0" presId="urn:microsoft.com/office/officeart/2005/8/layout/cycle2"/>
    <dgm:cxn modelId="{2B586A4D-0190-4752-9CE6-DFB02AB724D4}" type="presParOf" srcId="{FE1AB2B9-C0DC-44A1-BCA0-CA94DFEA4903}" destId="{A4914281-E239-47CC-BBD9-DAEED3BE80B2}" srcOrd="0" destOrd="0" presId="urn:microsoft.com/office/officeart/2005/8/layout/cycle2"/>
  </dgm:cxnLst>
  <dgm:bg>
    <a:solidFill>
      <a:schemeClr val="accent1">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FA60E0-5B3E-418D-A3B7-43471893090D}">
      <dsp:nvSpPr>
        <dsp:cNvPr id="0" name=""/>
        <dsp:cNvSpPr/>
      </dsp:nvSpPr>
      <dsp:spPr>
        <a:xfrm>
          <a:off x="914" y="202874"/>
          <a:ext cx="3565239" cy="213914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53440">
            <a:lnSpc>
              <a:spcPct val="90000"/>
            </a:lnSpc>
            <a:spcBef>
              <a:spcPct val="0"/>
            </a:spcBef>
            <a:spcAft>
              <a:spcPct val="35000"/>
            </a:spcAft>
            <a:buNone/>
          </a:pPr>
          <a:r>
            <a:rPr kumimoji="1" lang="en-US" altLang="ja-JP" sz="1920" b="1" kern="1200" dirty="0">
              <a:latin typeface="HG丸ｺﾞｼｯｸM-PRO" panose="020F0600000000000000" pitchFamily="50" charset="-128"/>
              <a:ea typeface="HG丸ｺﾞｼｯｸM-PRO" panose="020F0600000000000000" pitchFamily="50" charset="-128"/>
            </a:rPr>
            <a:t>1. Comprehensive consulting</a:t>
          </a:r>
          <a:endParaRPr kumimoji="1" lang="ja-JP" altLang="en-US" sz="2400" b="1" kern="1200" dirty="0">
            <a:latin typeface="HG丸ｺﾞｼｯｸM-PRO" panose="020F0600000000000000" pitchFamily="50" charset="-128"/>
            <a:ea typeface="HG丸ｺﾞｼｯｸM-PRO" panose="020F0600000000000000" pitchFamily="50" charset="-128"/>
          </a:endParaRPr>
        </a:p>
      </dsp:txBody>
      <dsp:txXfrm>
        <a:off x="914" y="202874"/>
        <a:ext cx="3565239" cy="2139143"/>
      </dsp:txXfrm>
    </dsp:sp>
    <dsp:sp modelId="{11D9A432-4B07-43C5-A5E6-87B5C4B5FC99}">
      <dsp:nvSpPr>
        <dsp:cNvPr id="0" name=""/>
        <dsp:cNvSpPr/>
      </dsp:nvSpPr>
      <dsp:spPr>
        <a:xfrm>
          <a:off x="3922677" y="202874"/>
          <a:ext cx="3565239" cy="213914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53440">
            <a:lnSpc>
              <a:spcPct val="90000"/>
            </a:lnSpc>
            <a:spcBef>
              <a:spcPct val="0"/>
            </a:spcBef>
            <a:spcAft>
              <a:spcPct val="35000"/>
            </a:spcAft>
            <a:buNone/>
          </a:pPr>
          <a:r>
            <a:rPr kumimoji="1" lang="en-US" altLang="ja-JP" sz="1920" b="1" kern="1200" dirty="0">
              <a:latin typeface="HG丸ｺﾞｼｯｸM-PRO" panose="020F0600000000000000" pitchFamily="50" charset="-128"/>
              <a:ea typeface="HG丸ｺﾞｼｯｸM-PRO" panose="020F0600000000000000" pitchFamily="50" charset="-128"/>
            </a:rPr>
            <a:t>2. Industry-Academia-Government Collaboration</a:t>
          </a:r>
          <a:endParaRPr kumimoji="1" lang="ja-JP" altLang="en-US" sz="2400" b="1" kern="1200" dirty="0">
            <a:latin typeface="HG丸ｺﾞｼｯｸM-PRO" panose="020F0600000000000000" pitchFamily="50" charset="-128"/>
            <a:ea typeface="HG丸ｺﾞｼｯｸM-PRO" panose="020F0600000000000000" pitchFamily="50" charset="-128"/>
          </a:endParaRPr>
        </a:p>
      </dsp:txBody>
      <dsp:txXfrm>
        <a:off x="3922677" y="202874"/>
        <a:ext cx="3565239" cy="2139143"/>
      </dsp:txXfrm>
    </dsp:sp>
    <dsp:sp modelId="{32A48668-29C5-492C-97D8-74FCFDEE9E1F}">
      <dsp:nvSpPr>
        <dsp:cNvPr id="0" name=""/>
        <dsp:cNvSpPr/>
      </dsp:nvSpPr>
      <dsp:spPr>
        <a:xfrm>
          <a:off x="1961796" y="2698541"/>
          <a:ext cx="3565239" cy="213914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53440">
            <a:lnSpc>
              <a:spcPct val="90000"/>
            </a:lnSpc>
            <a:spcBef>
              <a:spcPct val="0"/>
            </a:spcBef>
            <a:spcAft>
              <a:spcPct val="35000"/>
            </a:spcAft>
            <a:buNone/>
          </a:pPr>
          <a:r>
            <a:rPr kumimoji="1" lang="en-US" altLang="ja-JP" sz="1920" b="1" kern="1200" dirty="0">
              <a:latin typeface="HG丸ｺﾞｼｯｸM-PRO" panose="020F0600000000000000" pitchFamily="50" charset="-128"/>
              <a:ea typeface="HG丸ｺﾞｼｯｸM-PRO" panose="020F0600000000000000" pitchFamily="50" charset="-128"/>
            </a:rPr>
            <a:t>3. International collaboration</a:t>
          </a:r>
          <a:endParaRPr kumimoji="1" lang="ja-JP" altLang="en-US" sz="2400" b="1" kern="1200" dirty="0">
            <a:latin typeface="HG丸ｺﾞｼｯｸM-PRO" panose="020F0600000000000000" pitchFamily="50" charset="-128"/>
            <a:ea typeface="HG丸ｺﾞｼｯｸM-PRO" panose="020F0600000000000000" pitchFamily="50" charset="-128"/>
          </a:endParaRPr>
        </a:p>
      </dsp:txBody>
      <dsp:txXfrm>
        <a:off x="1961796" y="2698541"/>
        <a:ext cx="3565239" cy="21391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355D7-DEC9-4ED5-9708-2AF52DC1341C}">
      <dsp:nvSpPr>
        <dsp:cNvPr id="0" name=""/>
        <dsp:cNvSpPr/>
      </dsp:nvSpPr>
      <dsp:spPr>
        <a:xfrm>
          <a:off x="0" y="229086"/>
          <a:ext cx="8064896" cy="970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0000" tIns="229108" rIns="360000" bIns="78232" numCol="1" spcCol="1270" anchor="t" anchorCtr="0">
          <a:noAutofit/>
        </a:bodyPr>
        <a:lstStyle/>
        <a:p>
          <a:pPr marL="57150" lvl="1" indent="-57150" algn="l" defTabSz="488950">
            <a:lnSpc>
              <a:spcPct val="90000"/>
            </a:lnSpc>
            <a:spcBef>
              <a:spcPct val="0"/>
            </a:spcBef>
            <a:spcAft>
              <a:spcPct val="15000"/>
            </a:spcAft>
            <a:buChar char="•"/>
          </a:pPr>
          <a:r>
            <a:rPr lang="ja-JP" altLang="en-US" sz="1100" b="0" i="0" kern="1200" dirty="0">
              <a:latin typeface="HG丸ｺﾞｼｯｸM-PRO" panose="020F0600000000000000" pitchFamily="50" charset="-128"/>
              <a:ea typeface="HG丸ｺﾞｼｯｸM-PRO" panose="020F0600000000000000" pitchFamily="50" charset="-128"/>
            </a:rPr>
            <a:t>By building unique datasets suitable for industry-academia collaboration that target </a:t>
          </a:r>
          <a:r>
            <a:rPr lang="en-US" altLang="ja-JP" sz="1100" b="0" i="0" kern="1200" dirty="0">
              <a:latin typeface="HG丸ｺﾞｼｯｸM-PRO" panose="020F0600000000000000" pitchFamily="50" charset="-128"/>
              <a:ea typeface="HG丸ｺﾞｼｯｸM-PRO" panose="020F0600000000000000" pitchFamily="50" charset="-128"/>
            </a:rPr>
            <a:t>w</a:t>
          </a:r>
          <a:r>
            <a:rPr lang="ja-JP" altLang="en-US" sz="1100" b="0" i="0" kern="1200" dirty="0">
              <a:latin typeface="HG丸ｺﾞｼｯｸM-PRO" panose="020F0600000000000000" pitchFamily="50" charset="-128"/>
              <a:ea typeface="HG丸ｺﾞｼｯｸM-PRO" panose="020F0600000000000000" pitchFamily="50" charset="-128"/>
            </a:rPr>
            <a:t>eb pages (Collection of seeds from universities, R &amp; D subsidy reports from public institutions, press releases, etc.) that are difficult to find through regular search, you can search across the content of files while constantly crawling the latest information.</a:t>
          </a:r>
          <a:endParaRPr kumimoji="1" lang="ja-JP" altLang="en-US" sz="1100" kern="1200" dirty="0">
            <a:latin typeface="HG丸ｺﾞｼｯｸM-PRO" panose="020F0600000000000000" pitchFamily="50" charset="-128"/>
            <a:ea typeface="HG丸ｺﾞｼｯｸM-PRO" panose="020F0600000000000000" pitchFamily="50" charset="-128"/>
          </a:endParaRPr>
        </a:p>
      </dsp:txBody>
      <dsp:txXfrm>
        <a:off x="0" y="229086"/>
        <a:ext cx="8064896" cy="970200"/>
      </dsp:txXfrm>
    </dsp:sp>
    <dsp:sp modelId="{B4BC5C7B-5677-4004-921B-8570B3CEE6EA}">
      <dsp:nvSpPr>
        <dsp:cNvPr id="0" name=""/>
        <dsp:cNvSpPr/>
      </dsp:nvSpPr>
      <dsp:spPr>
        <a:xfrm>
          <a:off x="403244" y="72006"/>
          <a:ext cx="5645427" cy="324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marL="0" lvl="0" indent="0" algn="l" defTabSz="568960">
            <a:lnSpc>
              <a:spcPct val="90000"/>
            </a:lnSpc>
            <a:spcBef>
              <a:spcPct val="0"/>
            </a:spcBef>
            <a:spcAft>
              <a:spcPct val="35000"/>
            </a:spcAft>
            <a:buNone/>
          </a:pPr>
          <a:r>
            <a:rPr kumimoji="1" lang="ja-JP" altLang="en-US" sz="1280" b="1" kern="1200" dirty="0">
              <a:latin typeface="HG丸ｺﾞｼｯｸM-PRO" panose="020F0600000000000000" pitchFamily="50" charset="-128"/>
              <a:ea typeface="HG丸ｺﾞｼｯｸM-PRO" panose="020F0600000000000000" pitchFamily="50" charset="-128"/>
            </a:rPr>
            <a:t>Research using an artificial intelligence knowledge system</a:t>
          </a:r>
          <a:endParaRPr kumimoji="1" lang="ja-JP" altLang="en-US" sz="1600" b="1" kern="1200" dirty="0">
            <a:latin typeface="HG丸ｺﾞｼｯｸM-PRO" panose="020F0600000000000000" pitchFamily="50" charset="-128"/>
            <a:ea typeface="HG丸ｺﾞｼｯｸM-PRO" panose="020F0600000000000000" pitchFamily="50" charset="-128"/>
          </a:endParaRPr>
        </a:p>
      </dsp:txBody>
      <dsp:txXfrm>
        <a:off x="419096" y="87858"/>
        <a:ext cx="5613723" cy="293016"/>
      </dsp:txXfrm>
    </dsp:sp>
    <dsp:sp modelId="{ACDB57E4-191B-4E03-8013-C23D74FC66EC}">
      <dsp:nvSpPr>
        <dsp:cNvPr id="0" name=""/>
        <dsp:cNvSpPr/>
      </dsp:nvSpPr>
      <dsp:spPr>
        <a:xfrm>
          <a:off x="0" y="1496125"/>
          <a:ext cx="8064896" cy="81427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0000" tIns="229108" rIns="360000" bIns="78232" numCol="1" spcCol="1270" anchor="t" anchorCtr="0">
          <a:noAutofit/>
        </a:bodyPr>
        <a:lstStyle/>
        <a:p>
          <a:pPr marL="57150" lvl="1" indent="-57150" algn="l" defTabSz="488950">
            <a:lnSpc>
              <a:spcPct val="90000"/>
            </a:lnSpc>
            <a:spcBef>
              <a:spcPct val="0"/>
            </a:spcBef>
            <a:spcAft>
              <a:spcPct val="15000"/>
            </a:spcAft>
            <a:buChar char="•"/>
          </a:pPr>
          <a:r>
            <a:rPr kumimoji="1" lang="en-US" altLang="ja-JP" sz="1100" kern="1200" dirty="0">
              <a:latin typeface="HG丸ｺﾞｼｯｸM-PRO" panose="020F0600000000000000" pitchFamily="50" charset="-128"/>
              <a:ea typeface="HG丸ｺﾞｼｯｸM-PRO" panose="020F0600000000000000" pitchFamily="50" charset="-128"/>
            </a:rPr>
            <a:t>We </a:t>
          </a:r>
          <a:r>
            <a:rPr kumimoji="1" lang="ja-JP" altLang="en-US" sz="1100" kern="1200" dirty="0">
              <a:latin typeface="HG丸ｺﾞｼｯｸM-PRO" panose="020F0600000000000000" pitchFamily="50" charset="-128"/>
              <a:ea typeface="HG丸ｺﾞｼｯｸM-PRO" panose="020F0600000000000000" pitchFamily="50" charset="-128"/>
            </a:rPr>
            <a:t>ask </a:t>
          </a:r>
          <a:r>
            <a:rPr kumimoji="1" lang="en-US" altLang="ja-JP" sz="1100" kern="1200" dirty="0">
              <a:latin typeface="HG丸ｺﾞｼｯｸM-PRO" panose="020F0600000000000000" pitchFamily="50" charset="-128"/>
              <a:ea typeface="HG丸ｺﾞｼｯｸM-PRO" panose="020F0600000000000000" pitchFamily="50" charset="-128"/>
            </a:rPr>
            <a:t>companies</a:t>
          </a:r>
          <a:r>
            <a:rPr kumimoji="1" lang="ja-JP" altLang="en-US" sz="1100" kern="1200" dirty="0">
              <a:latin typeface="HG丸ｺﾞｼｯｸM-PRO" panose="020F0600000000000000" pitchFamily="50" charset="-128"/>
              <a:ea typeface="HG丸ｺﾞｼｯｸM-PRO" panose="020F0600000000000000" pitchFamily="50" charset="-128"/>
            </a:rPr>
            <a:t> about things that are difficult to say to researchers (</a:t>
          </a:r>
          <a:r>
            <a:rPr kumimoji="1" lang="en-US" altLang="ja-JP" sz="1100" kern="1200" dirty="0">
              <a:latin typeface="HG丸ｺﾞｼｯｸM-PRO" panose="020F0600000000000000" pitchFamily="50" charset="-128"/>
              <a:ea typeface="HG丸ｺﾞｼｯｸM-PRO" panose="020F0600000000000000" pitchFamily="50" charset="-128"/>
            </a:rPr>
            <a:t>r</a:t>
          </a:r>
          <a:r>
            <a:rPr kumimoji="1" lang="ja-JP" altLang="en-US" sz="1100" kern="1200" dirty="0">
              <a:latin typeface="HG丸ｺﾞｼｯｸM-PRO" panose="020F0600000000000000" pitchFamily="50" charset="-128"/>
              <a:ea typeface="HG丸ｺﾞｼｯｸM-PRO" panose="020F0600000000000000" pitchFamily="50" charset="-128"/>
            </a:rPr>
            <a:t>eal prospects in research, organization of laboratories, possibility of collaboration, factors of anxiety, etc.), </a:t>
          </a:r>
          <a:r>
            <a:rPr kumimoji="1" lang="en-US" altLang="ja-JP" sz="1100" kern="1200" dirty="0">
              <a:latin typeface="HG丸ｺﾞｼｯｸM-PRO" panose="020F0600000000000000" pitchFamily="50" charset="-128"/>
              <a:ea typeface="HG丸ｺﾞｼｯｸM-PRO" panose="020F0600000000000000" pitchFamily="50" charset="-128"/>
            </a:rPr>
            <a:t>then we have a deep hearing with researchers by getting them to trust without disclosing</a:t>
          </a:r>
          <a:r>
            <a:rPr kumimoji="1" lang="ja-JP" altLang="en-US" sz="1100" kern="1200" dirty="0">
              <a:latin typeface="HG丸ｺﾞｼｯｸM-PRO" panose="020F0600000000000000" pitchFamily="50" charset="-128"/>
              <a:ea typeface="HG丸ｺﾞｼｯｸM-PRO" panose="020F0600000000000000" pitchFamily="50" charset="-128"/>
            </a:rPr>
            <a:t> the company name</a:t>
          </a:r>
          <a:r>
            <a:rPr kumimoji="1" lang="en-US" altLang="ja-JP" sz="1100" kern="1200" dirty="0">
              <a:latin typeface="HG丸ｺﾞｼｯｸM-PRO" panose="020F0600000000000000" pitchFamily="50" charset="-128"/>
              <a:ea typeface="HG丸ｺﾞｼｯｸM-PRO" panose="020F0600000000000000" pitchFamily="50" charset="-128"/>
            </a:rPr>
            <a:t>.</a:t>
          </a:r>
          <a:endParaRPr kumimoji="1" lang="ja-JP" altLang="en-US" sz="1100" kern="1200" dirty="0">
            <a:latin typeface="HG丸ｺﾞｼｯｸM-PRO" panose="020F0600000000000000" pitchFamily="50" charset="-128"/>
            <a:ea typeface="HG丸ｺﾞｼｯｸM-PRO" panose="020F0600000000000000" pitchFamily="50" charset="-128"/>
          </a:endParaRPr>
        </a:p>
      </dsp:txBody>
      <dsp:txXfrm>
        <a:off x="0" y="1496125"/>
        <a:ext cx="8064896" cy="814274"/>
      </dsp:txXfrm>
    </dsp:sp>
    <dsp:sp modelId="{71E1398E-968D-48B7-94DA-755E1FCE6C8A}">
      <dsp:nvSpPr>
        <dsp:cNvPr id="0" name=""/>
        <dsp:cNvSpPr/>
      </dsp:nvSpPr>
      <dsp:spPr>
        <a:xfrm>
          <a:off x="443569" y="1341629"/>
          <a:ext cx="5645427" cy="324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marL="0" lvl="0" indent="0" algn="l" defTabSz="568960">
            <a:lnSpc>
              <a:spcPct val="90000"/>
            </a:lnSpc>
            <a:spcBef>
              <a:spcPct val="0"/>
            </a:spcBef>
            <a:spcAft>
              <a:spcPct val="35000"/>
            </a:spcAft>
            <a:buNone/>
          </a:pPr>
          <a:r>
            <a:rPr kumimoji="1" lang="en-US" altLang="ja-JP" sz="1280" b="1" kern="1200" dirty="0">
              <a:latin typeface="HG丸ｺﾞｼｯｸM-PRO" panose="020F0600000000000000" pitchFamily="50" charset="-128"/>
              <a:ea typeface="HG丸ｺﾞｼｯｸM-PRO" panose="020F0600000000000000" pitchFamily="50" charset="-128"/>
            </a:rPr>
            <a:t>I</a:t>
          </a:r>
          <a:r>
            <a:rPr kumimoji="1" lang="ja-JP" altLang="en-US" sz="1280" b="1" kern="1200" dirty="0">
              <a:latin typeface="HG丸ｺﾞｼｯｸM-PRO" panose="020F0600000000000000" pitchFamily="50" charset="-128"/>
              <a:ea typeface="HG丸ｺﾞｼｯｸM-PRO" panose="020F0600000000000000" pitchFamily="50" charset="-128"/>
            </a:rPr>
            <a:t>n-depth hearing</a:t>
          </a:r>
          <a:endParaRPr kumimoji="1" lang="ja-JP" altLang="en-US" sz="1600" b="1" kern="1200" dirty="0">
            <a:latin typeface="HG丸ｺﾞｼｯｸM-PRO" panose="020F0600000000000000" pitchFamily="50" charset="-128"/>
            <a:ea typeface="HG丸ｺﾞｼｯｸM-PRO" panose="020F0600000000000000" pitchFamily="50" charset="-128"/>
          </a:endParaRPr>
        </a:p>
      </dsp:txBody>
      <dsp:txXfrm>
        <a:off x="459421" y="1357481"/>
        <a:ext cx="5613723" cy="293016"/>
      </dsp:txXfrm>
    </dsp:sp>
    <dsp:sp modelId="{86A8B785-430B-4224-8ACF-222B7AFB34B9}">
      <dsp:nvSpPr>
        <dsp:cNvPr id="0" name=""/>
        <dsp:cNvSpPr/>
      </dsp:nvSpPr>
      <dsp:spPr>
        <a:xfrm>
          <a:off x="0" y="2532160"/>
          <a:ext cx="8064896" cy="64102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0000" tIns="229108" rIns="360000" bIns="78232" numCol="1" spcCol="1270" anchor="t" anchorCtr="0">
          <a:noAutofit/>
        </a:bodyPr>
        <a:lstStyle/>
        <a:p>
          <a:pPr marL="57150" lvl="1" indent="-57150" algn="l" defTabSz="488950">
            <a:lnSpc>
              <a:spcPct val="90000"/>
            </a:lnSpc>
            <a:spcBef>
              <a:spcPct val="0"/>
            </a:spcBef>
            <a:spcAft>
              <a:spcPct val="15000"/>
            </a:spcAft>
            <a:buChar char="•"/>
          </a:pPr>
          <a:r>
            <a:rPr kumimoji="1" lang="ja-JP" altLang="en-US" sz="1100" kern="1200" dirty="0">
              <a:latin typeface="HG丸ｺﾞｼｯｸM-PRO" panose="020F0600000000000000" pitchFamily="50" charset="-128"/>
              <a:ea typeface="HG丸ｺﾞｼｯｸM-PRO" panose="020F0600000000000000" pitchFamily="50" charset="-128"/>
            </a:rPr>
            <a:t>Based on the results of many wide-area collaborations, we have a lot of connections with university coordinators, and we </a:t>
          </a:r>
          <a:r>
            <a:rPr kumimoji="1" lang="en-US" altLang="ja-JP" sz="1100" kern="1200" dirty="0">
              <a:latin typeface="HG丸ｺﾞｼｯｸM-PRO" panose="020F0600000000000000" pitchFamily="50" charset="-128"/>
              <a:ea typeface="HG丸ｺﾞｼｯｸM-PRO" panose="020F0600000000000000" pitchFamily="50" charset="-128"/>
            </a:rPr>
            <a:t>can </a:t>
          </a:r>
          <a:r>
            <a:rPr kumimoji="1" lang="ja-JP" altLang="en-US" sz="1100" kern="1200" dirty="0">
              <a:latin typeface="HG丸ｺﾞｼｯｸM-PRO" panose="020F0600000000000000" pitchFamily="50" charset="-128"/>
              <a:ea typeface="HG丸ｺﾞｼｯｸM-PRO" panose="020F0600000000000000" pitchFamily="50" charset="-128"/>
            </a:rPr>
            <a:t>look for researchers while </a:t>
          </a:r>
          <a:r>
            <a:rPr kumimoji="1" lang="en-US" altLang="ja-JP" sz="1100" kern="1200" dirty="0">
              <a:latin typeface="HG丸ｺﾞｼｯｸM-PRO" panose="020F0600000000000000" pitchFamily="50" charset="-128"/>
              <a:ea typeface="HG丸ｺﾞｼｯｸM-PRO" panose="020F0600000000000000" pitchFamily="50" charset="-128"/>
            </a:rPr>
            <a:t>getting</a:t>
          </a:r>
          <a:r>
            <a:rPr kumimoji="1" lang="ja-JP" altLang="en-US" sz="1100" kern="1200" dirty="0">
              <a:latin typeface="HG丸ｺﾞｼｯｸM-PRO" panose="020F0600000000000000" pitchFamily="50" charset="-128"/>
              <a:ea typeface="HG丸ｺﾞｼｯｸM-PRO" panose="020F0600000000000000" pitchFamily="50" charset="-128"/>
            </a:rPr>
            <a:t> objective information from them.</a:t>
          </a:r>
        </a:p>
      </dsp:txBody>
      <dsp:txXfrm>
        <a:off x="0" y="2532160"/>
        <a:ext cx="8064896" cy="641024"/>
      </dsp:txXfrm>
    </dsp:sp>
    <dsp:sp modelId="{D5B45886-3EB0-4C16-AB1A-F88D2A970EC3}">
      <dsp:nvSpPr>
        <dsp:cNvPr id="0" name=""/>
        <dsp:cNvSpPr/>
      </dsp:nvSpPr>
      <dsp:spPr>
        <a:xfrm>
          <a:off x="403244" y="2369799"/>
          <a:ext cx="5645427" cy="324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marL="0" lvl="0" indent="0" algn="l" defTabSz="568960">
            <a:lnSpc>
              <a:spcPct val="90000"/>
            </a:lnSpc>
            <a:spcBef>
              <a:spcPct val="0"/>
            </a:spcBef>
            <a:spcAft>
              <a:spcPct val="35000"/>
            </a:spcAft>
            <a:buNone/>
          </a:pPr>
          <a:r>
            <a:rPr kumimoji="1" lang="ja-JP" altLang="en-US" sz="1280" b="1" kern="1200" dirty="0">
              <a:latin typeface="HG丸ｺﾞｼｯｸM-PRO" panose="020F0600000000000000" pitchFamily="50" charset="-128"/>
              <a:ea typeface="HG丸ｺﾞｼｯｸM-PRO" panose="020F0600000000000000" pitchFamily="50" charset="-128"/>
            </a:rPr>
            <a:t>Utilizing </a:t>
          </a:r>
          <a:r>
            <a:rPr kumimoji="1" lang="en-US" altLang="ja-JP" sz="1280" b="1" kern="1200" dirty="0">
              <a:latin typeface="HG丸ｺﾞｼｯｸM-PRO" panose="020F0600000000000000" pitchFamily="50" charset="-128"/>
              <a:ea typeface="HG丸ｺﾞｼｯｸM-PRO" panose="020F0600000000000000" pitchFamily="50" charset="-128"/>
            </a:rPr>
            <a:t>collaborations</a:t>
          </a:r>
          <a:r>
            <a:rPr kumimoji="1" lang="ja-JP" altLang="en-US" sz="1280" b="1" kern="1200" dirty="0">
              <a:latin typeface="HG丸ｺﾞｼｯｸM-PRO" panose="020F0600000000000000" pitchFamily="50" charset="-128"/>
              <a:ea typeface="HG丸ｺﾞｼｯｸM-PRO" panose="020F0600000000000000" pitchFamily="50" charset="-128"/>
            </a:rPr>
            <a:t> among coordinators</a:t>
          </a:r>
          <a:endParaRPr kumimoji="1" lang="ja-JP" altLang="en-US" sz="1600" b="1" kern="1200" dirty="0">
            <a:latin typeface="HG丸ｺﾞｼｯｸM-PRO" panose="020F0600000000000000" pitchFamily="50" charset="-128"/>
            <a:ea typeface="HG丸ｺﾞｼｯｸM-PRO" panose="020F0600000000000000" pitchFamily="50" charset="-128"/>
          </a:endParaRPr>
        </a:p>
      </dsp:txBody>
      <dsp:txXfrm>
        <a:off x="419096" y="2385651"/>
        <a:ext cx="5613723" cy="293016"/>
      </dsp:txXfrm>
    </dsp:sp>
    <dsp:sp modelId="{E607A74F-92E9-41E2-BEE8-C04F8F26CB85}">
      <dsp:nvSpPr>
        <dsp:cNvPr id="0" name=""/>
        <dsp:cNvSpPr/>
      </dsp:nvSpPr>
      <dsp:spPr>
        <a:xfrm>
          <a:off x="0" y="3394945"/>
          <a:ext cx="8064896" cy="64102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0000" tIns="229108" rIns="360000" bIns="78232" numCol="1" spcCol="1270" anchor="t" anchorCtr="0">
          <a:noAutofit/>
        </a:bodyPr>
        <a:lstStyle/>
        <a:p>
          <a:pPr marL="57150" lvl="1" indent="-57150" algn="l" defTabSz="488950">
            <a:lnSpc>
              <a:spcPct val="90000"/>
            </a:lnSpc>
            <a:spcBef>
              <a:spcPct val="0"/>
            </a:spcBef>
            <a:spcAft>
              <a:spcPct val="15000"/>
            </a:spcAft>
            <a:buChar char="•"/>
          </a:pPr>
          <a:r>
            <a:rPr lang="ja-JP" altLang="en-US" sz="1100" kern="1200" dirty="0">
              <a:latin typeface="HG丸ｺﾞｼｯｸM-PRO" panose="020F0600000000000000" pitchFamily="50" charset="-128"/>
              <a:ea typeface="HG丸ｺﾞｼｯｸM-PRO" panose="020F0600000000000000" pitchFamily="50" charset="-128"/>
            </a:rPr>
            <a:t>By utilizing our company's existing networks and other resources</a:t>
          </a:r>
          <a:r>
            <a:rPr lang="en-US" altLang="ja-JP" sz="1100" kern="1200" dirty="0">
              <a:latin typeface="HG丸ｺﾞｼｯｸM-PRO" panose="020F0600000000000000" pitchFamily="50" charset="-128"/>
              <a:ea typeface="HG丸ｺﾞｼｯｸM-PRO" panose="020F0600000000000000" pitchFamily="50" charset="-128"/>
            </a:rPr>
            <a:t>, </a:t>
          </a:r>
          <a:r>
            <a:rPr lang="ja-JP" altLang="en-US" sz="1100" kern="1200" dirty="0">
              <a:latin typeface="HG丸ｺﾞｼｯｸM-PRO" panose="020F0600000000000000" pitchFamily="50" charset="-128"/>
              <a:ea typeface="HG丸ｺﾞｼｯｸM-PRO" panose="020F0600000000000000" pitchFamily="50" charset="-128"/>
            </a:rPr>
            <a:t>we search for seeds that </a:t>
          </a:r>
          <a:r>
            <a:rPr lang="en-US" altLang="ja-JP" sz="1100" kern="1200" dirty="0">
              <a:latin typeface="HG丸ｺﾞｼｯｸM-PRO" panose="020F0600000000000000" pitchFamily="50" charset="-128"/>
              <a:ea typeface="HG丸ｺﾞｼｯｸM-PRO" panose="020F0600000000000000" pitchFamily="50" charset="-128"/>
            </a:rPr>
            <a:t>cam be different from</a:t>
          </a:r>
          <a:r>
            <a:rPr lang="ja-JP" altLang="en-US" sz="1100" kern="1200" dirty="0">
              <a:latin typeface="HG丸ｺﾞｼｯｸM-PRO" panose="020F0600000000000000" pitchFamily="50" charset="-128"/>
              <a:ea typeface="HG丸ｺﾞｼｯｸM-PRO" panose="020F0600000000000000" pitchFamily="50" charset="-128"/>
            </a:rPr>
            <a:t> companies' specialized fields, </a:t>
          </a:r>
          <a:r>
            <a:rPr lang="en-US" altLang="ja-JP" sz="1100" kern="1200" dirty="0">
              <a:latin typeface="HG丸ｺﾞｼｯｸM-PRO" panose="020F0600000000000000" pitchFamily="50" charset="-128"/>
              <a:ea typeface="HG丸ｺﾞｼｯｸM-PRO" panose="020F0600000000000000" pitchFamily="50" charset="-128"/>
            </a:rPr>
            <a:t>then</a:t>
          </a:r>
          <a:r>
            <a:rPr lang="ja-JP" altLang="en-US" sz="1100" kern="1200" dirty="0">
              <a:latin typeface="HG丸ｺﾞｼｯｸM-PRO" panose="020F0600000000000000" pitchFamily="50" charset="-128"/>
              <a:ea typeface="HG丸ｺﾞｼｯｸM-PRO" panose="020F0600000000000000" pitchFamily="50" charset="-128"/>
            </a:rPr>
            <a:t> propose effective solutions to </a:t>
          </a:r>
          <a:r>
            <a:rPr lang="en-US" altLang="ja-JP" sz="1100" kern="1200" dirty="0">
              <a:latin typeface="HG丸ｺﾞｼｯｸM-PRO" panose="020F0600000000000000" pitchFamily="50" charset="-128"/>
              <a:ea typeface="HG丸ｺﾞｼｯｸM-PRO" panose="020F0600000000000000" pitchFamily="50" charset="-128"/>
            </a:rPr>
            <a:t>problems.</a:t>
          </a:r>
          <a:endParaRPr kumimoji="1" lang="ja-JP" altLang="en-US" sz="1100" kern="1200" dirty="0">
            <a:latin typeface="HG丸ｺﾞｼｯｸM-PRO" panose="020F0600000000000000" pitchFamily="50" charset="-128"/>
            <a:ea typeface="HG丸ｺﾞｼｯｸM-PRO" panose="020F0600000000000000" pitchFamily="50" charset="-128"/>
          </a:endParaRPr>
        </a:p>
      </dsp:txBody>
      <dsp:txXfrm>
        <a:off x="0" y="3394945"/>
        <a:ext cx="8064896" cy="641024"/>
      </dsp:txXfrm>
    </dsp:sp>
    <dsp:sp modelId="{8AC7ABBE-B4C8-4396-9D4E-AE7EE728A27E}">
      <dsp:nvSpPr>
        <dsp:cNvPr id="0" name=""/>
        <dsp:cNvSpPr/>
      </dsp:nvSpPr>
      <dsp:spPr>
        <a:xfrm>
          <a:off x="403244" y="3232585"/>
          <a:ext cx="5645427" cy="324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marL="0" lvl="0" indent="0" algn="l" defTabSz="568960">
            <a:lnSpc>
              <a:spcPct val="90000"/>
            </a:lnSpc>
            <a:spcBef>
              <a:spcPct val="0"/>
            </a:spcBef>
            <a:spcAft>
              <a:spcPct val="35000"/>
            </a:spcAft>
            <a:buNone/>
          </a:pPr>
          <a:r>
            <a:rPr lang="ja-JP" altLang="en-US" sz="1280" b="1" kern="1200" dirty="0">
              <a:latin typeface="HG丸ｺﾞｼｯｸM-PRO" panose="020F0600000000000000" pitchFamily="50" charset="-128"/>
              <a:ea typeface="HG丸ｺﾞｼｯｸM-PRO" panose="020F0600000000000000" pitchFamily="50" charset="-128"/>
            </a:rPr>
            <a:t>Proposals </a:t>
          </a:r>
          <a:r>
            <a:rPr lang="en-US" altLang="ja-JP" sz="1280" b="1" kern="1200" dirty="0">
              <a:latin typeface="HG丸ｺﾞｼｯｸM-PRO" panose="020F0600000000000000" pitchFamily="50" charset="-128"/>
              <a:ea typeface="HG丸ｺﾞｼｯｸM-PRO" panose="020F0600000000000000" pitchFamily="50" charset="-128"/>
            </a:rPr>
            <a:t>u</a:t>
          </a:r>
          <a:r>
            <a:rPr lang="ja-JP" altLang="en-US" sz="1280" b="1" kern="1200" dirty="0">
              <a:latin typeface="HG丸ｺﾞｼｯｸM-PRO" panose="020F0600000000000000" pitchFamily="50" charset="-128"/>
              <a:ea typeface="HG丸ｺﾞｼｯｸM-PRO" panose="020F0600000000000000" pitchFamily="50" charset="-128"/>
            </a:rPr>
            <a:t>tilizing </a:t>
          </a:r>
          <a:r>
            <a:rPr lang="en-US" altLang="ja-JP" sz="1280" b="1" kern="1200" dirty="0">
              <a:latin typeface="HG丸ｺﾞｼｯｸM-PRO" panose="020F0600000000000000" pitchFamily="50" charset="-128"/>
              <a:ea typeface="HG丸ｺﾞｼｯｸM-PRO" panose="020F0600000000000000" pitchFamily="50" charset="-128"/>
            </a:rPr>
            <a:t>d</a:t>
          </a:r>
          <a:r>
            <a:rPr lang="ja-JP" altLang="en-US" sz="1280" b="1" kern="1200" dirty="0">
              <a:latin typeface="HG丸ｺﾞｼｯｸM-PRO" panose="020F0600000000000000" pitchFamily="50" charset="-128"/>
              <a:ea typeface="HG丸ｺﾞｼｯｸM-PRO" panose="020F0600000000000000" pitchFamily="50" charset="-128"/>
            </a:rPr>
            <a:t>ifferent </a:t>
          </a:r>
          <a:r>
            <a:rPr lang="en-US" altLang="ja-JP" sz="1280" b="1" kern="1200" dirty="0">
              <a:latin typeface="HG丸ｺﾞｼｯｸM-PRO" panose="020F0600000000000000" pitchFamily="50" charset="-128"/>
              <a:ea typeface="HG丸ｺﾞｼｯｸM-PRO" panose="020F0600000000000000" pitchFamily="50" charset="-128"/>
            </a:rPr>
            <a:t>f</a:t>
          </a:r>
          <a:r>
            <a:rPr lang="ja-JP" altLang="en-US" sz="1280" b="1" kern="1200" dirty="0">
              <a:latin typeface="HG丸ｺﾞｼｯｸM-PRO" panose="020F0600000000000000" pitchFamily="50" charset="-128"/>
              <a:ea typeface="HG丸ｺﾞｼｯｸM-PRO" panose="020F0600000000000000" pitchFamily="50" charset="-128"/>
            </a:rPr>
            <a:t>ields</a:t>
          </a:r>
          <a:endParaRPr kumimoji="1" lang="ja-JP" altLang="en-US" sz="1600" b="1" kern="1200" dirty="0">
            <a:latin typeface="HG丸ｺﾞｼｯｸM-PRO" panose="020F0600000000000000" pitchFamily="50" charset="-128"/>
            <a:ea typeface="HG丸ｺﾞｼｯｸM-PRO" panose="020F0600000000000000" pitchFamily="50" charset="-128"/>
          </a:endParaRPr>
        </a:p>
      </dsp:txBody>
      <dsp:txXfrm>
        <a:off x="419096" y="3248437"/>
        <a:ext cx="5613723" cy="293016"/>
      </dsp:txXfrm>
    </dsp:sp>
    <dsp:sp modelId="{729712AF-8523-4F67-AEE3-A617C2646CE5}">
      <dsp:nvSpPr>
        <dsp:cNvPr id="0" name=""/>
        <dsp:cNvSpPr/>
      </dsp:nvSpPr>
      <dsp:spPr>
        <a:xfrm>
          <a:off x="0" y="4333482"/>
          <a:ext cx="8064896" cy="64102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0000" tIns="229108" rIns="360000" bIns="78232" numCol="1" spcCol="1270" anchor="t" anchorCtr="0">
          <a:noAutofit/>
        </a:bodyPr>
        <a:lstStyle/>
        <a:p>
          <a:pPr marL="57150" lvl="1" indent="-57150" algn="l" defTabSz="488950">
            <a:lnSpc>
              <a:spcPct val="90000"/>
            </a:lnSpc>
            <a:spcBef>
              <a:spcPct val="0"/>
            </a:spcBef>
            <a:spcAft>
              <a:spcPct val="15000"/>
            </a:spcAft>
            <a:buChar char="•"/>
          </a:pPr>
          <a:r>
            <a:rPr kumimoji="1" lang="ja-JP" altLang="en-US" sz="1100" kern="1200" dirty="0">
              <a:latin typeface="HG丸ｺﾞｼｯｸM-PRO" panose="020F0600000000000000" pitchFamily="50" charset="-128"/>
              <a:ea typeface="HG丸ｺﾞｼｯｸM-PRO" panose="020F0600000000000000" pitchFamily="50" charset="-128"/>
            </a:rPr>
            <a:t>Even if a company's problem cannot be solved by a single seed, we propose </a:t>
          </a:r>
          <a:r>
            <a:rPr kumimoji="1" lang="en-US" altLang="ja-JP" sz="1100" kern="1200" dirty="0">
              <a:latin typeface="HG丸ｺﾞｼｯｸM-PRO" panose="020F0600000000000000" pitchFamily="50" charset="-128"/>
              <a:ea typeface="HG丸ｺﾞｼｯｸM-PRO" panose="020F0600000000000000" pitchFamily="50" charset="-128"/>
            </a:rPr>
            <a:t>another </a:t>
          </a:r>
          <a:r>
            <a:rPr kumimoji="1" lang="ja-JP" altLang="en-US" sz="1100" kern="1200" dirty="0">
              <a:latin typeface="HG丸ｺﾞｼｯｸM-PRO" panose="020F0600000000000000" pitchFamily="50" charset="-128"/>
              <a:ea typeface="HG丸ｺﾞｼｯｸM-PRO" panose="020F0600000000000000" pitchFamily="50" charset="-128"/>
            </a:rPr>
            <a:t>solutions by cooperating with multiple seeds.</a:t>
          </a:r>
        </a:p>
      </dsp:txBody>
      <dsp:txXfrm>
        <a:off x="0" y="4333482"/>
        <a:ext cx="8064896" cy="641024"/>
      </dsp:txXfrm>
    </dsp:sp>
    <dsp:sp modelId="{EC7D38CA-0130-4F9D-951C-F5495D3E2971}">
      <dsp:nvSpPr>
        <dsp:cNvPr id="0" name=""/>
        <dsp:cNvSpPr/>
      </dsp:nvSpPr>
      <dsp:spPr>
        <a:xfrm>
          <a:off x="403244" y="4095370"/>
          <a:ext cx="5645427" cy="324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marL="0" lvl="0" indent="0" algn="l" defTabSz="568960">
            <a:lnSpc>
              <a:spcPct val="90000"/>
            </a:lnSpc>
            <a:spcBef>
              <a:spcPct val="0"/>
            </a:spcBef>
            <a:spcAft>
              <a:spcPct val="35000"/>
            </a:spcAft>
            <a:buNone/>
          </a:pPr>
          <a:r>
            <a:rPr kumimoji="1" lang="ja-JP" altLang="en-US" sz="1280" b="1" kern="1200" dirty="0">
              <a:latin typeface="HG丸ｺﾞｼｯｸM-PRO" panose="020F0600000000000000" pitchFamily="50" charset="-128"/>
              <a:ea typeface="HG丸ｺﾞｼｯｸM-PRO" panose="020F0600000000000000" pitchFamily="50" charset="-128"/>
            </a:rPr>
            <a:t>Proposal</a:t>
          </a:r>
          <a:r>
            <a:rPr kumimoji="1" lang="en-US" altLang="ja-JP" sz="1280" b="1" kern="1200" dirty="0">
              <a:latin typeface="HG丸ｺﾞｼｯｸM-PRO" panose="020F0600000000000000" pitchFamily="50" charset="-128"/>
              <a:ea typeface="HG丸ｺﾞｼｯｸM-PRO" panose="020F0600000000000000" pitchFamily="50" charset="-128"/>
            </a:rPr>
            <a:t>s </a:t>
          </a:r>
          <a:r>
            <a:rPr kumimoji="1" lang="ja-JP" altLang="en-US" sz="1280" b="1" kern="1200" dirty="0">
              <a:latin typeface="HG丸ｺﾞｼｯｸM-PRO" panose="020F0600000000000000" pitchFamily="50" charset="-128"/>
              <a:ea typeface="HG丸ｺﾞｼｯｸM-PRO" panose="020F0600000000000000" pitchFamily="50" charset="-128"/>
            </a:rPr>
            <a:t>through cooperation </a:t>
          </a:r>
          <a:r>
            <a:rPr kumimoji="1" lang="en-US" altLang="ja-JP" sz="1280" b="1" kern="1200" dirty="0">
              <a:latin typeface="HG丸ｺﾞｼｯｸM-PRO" panose="020F0600000000000000" pitchFamily="50" charset="-128"/>
              <a:ea typeface="HG丸ｺﾞｼｯｸM-PRO" panose="020F0600000000000000" pitchFamily="50" charset="-128"/>
            </a:rPr>
            <a:t>with</a:t>
          </a:r>
          <a:r>
            <a:rPr kumimoji="1" lang="ja-JP" altLang="en-US" sz="1280" b="1" kern="1200" dirty="0">
              <a:latin typeface="HG丸ｺﾞｼｯｸM-PRO" panose="020F0600000000000000" pitchFamily="50" charset="-128"/>
              <a:ea typeface="HG丸ｺﾞｼｯｸM-PRO" panose="020F0600000000000000" pitchFamily="50" charset="-128"/>
            </a:rPr>
            <a:t> multiple seeds</a:t>
          </a:r>
          <a:endParaRPr kumimoji="1" lang="ja-JP" altLang="en-US" sz="1600" b="1" kern="1200" dirty="0">
            <a:latin typeface="HG丸ｺﾞｼｯｸM-PRO" panose="020F0600000000000000" pitchFamily="50" charset="-128"/>
            <a:ea typeface="HG丸ｺﾞｼｯｸM-PRO" panose="020F0600000000000000" pitchFamily="50" charset="-128"/>
          </a:endParaRPr>
        </a:p>
      </dsp:txBody>
      <dsp:txXfrm>
        <a:off x="419096" y="4111222"/>
        <a:ext cx="5613723" cy="2930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B57E4-191B-4E03-8013-C23D74FC66EC}">
      <dsp:nvSpPr>
        <dsp:cNvPr id="0" name=""/>
        <dsp:cNvSpPr/>
      </dsp:nvSpPr>
      <dsp:spPr>
        <a:xfrm>
          <a:off x="0" y="385407"/>
          <a:ext cx="8064896" cy="2167200"/>
        </a:xfrm>
        <a:prstGeom prst="rect">
          <a:avLst/>
        </a:prstGeom>
        <a:solidFill>
          <a:schemeClr val="lt1">
            <a:alpha val="90000"/>
            <a:hueOff val="0"/>
            <a:satOff val="0"/>
            <a:lumOff val="0"/>
            <a:alphaOff val="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0000" tIns="333248" rIns="360000" bIns="113792" numCol="1" spcCol="1270" anchor="t" anchorCtr="0">
          <a:noAutofit/>
        </a:bodyPr>
        <a:lstStyle/>
        <a:p>
          <a:pPr marL="171450" lvl="1" indent="-171450" algn="l" defTabSz="711200">
            <a:lnSpc>
              <a:spcPct val="90000"/>
            </a:lnSpc>
            <a:spcBef>
              <a:spcPct val="0"/>
            </a:spcBef>
            <a:spcAft>
              <a:spcPct val="15000"/>
            </a:spcAft>
            <a:buChar char="•"/>
          </a:pPr>
          <a:r>
            <a:rPr kumimoji="1" lang="ja-JP" altLang="en-US" sz="1600" kern="1200" dirty="0">
              <a:latin typeface="HG丸ｺﾞｼｯｸM-PRO" panose="020F0600000000000000" pitchFamily="50" charset="-128"/>
              <a:ea typeface="HG丸ｺﾞｼｯｸM-PRO" panose="020F0600000000000000" pitchFamily="50" charset="-128"/>
            </a:rPr>
            <a:t>Prior to the actual implementation of collaboration, preliminary studies are conducted using existing data and sample products, and the possibility of collaboration and assignment are examined. By conducting preliminary verification, the output of researchers can also be checked, making it easier to establish a cooperative image.</a:t>
          </a:r>
        </a:p>
        <a:p>
          <a:pPr marL="171450" lvl="1" indent="-171450" algn="l" defTabSz="711200">
            <a:lnSpc>
              <a:spcPct val="90000"/>
            </a:lnSpc>
            <a:spcBef>
              <a:spcPct val="0"/>
            </a:spcBef>
            <a:spcAft>
              <a:spcPct val="15000"/>
            </a:spcAft>
            <a:buChar char="•"/>
          </a:pPr>
          <a:r>
            <a:rPr kumimoji="1" lang="ja-JP" altLang="en-US" sz="1600" kern="1200" dirty="0">
              <a:latin typeface="HG丸ｺﾞｼｯｸM-PRO" panose="020F0600000000000000" pitchFamily="50" charset="-128"/>
              <a:ea typeface="HG丸ｺﾞｼｯｸM-PRO" panose="020F0600000000000000" pitchFamily="50" charset="-128"/>
            </a:rPr>
            <a:t>The preliminary examination </a:t>
          </a:r>
          <a:r>
            <a:rPr kumimoji="1" lang="en-US" altLang="ja-JP" sz="1600" kern="1200" dirty="0">
              <a:latin typeface="HG丸ｺﾞｼｯｸM-PRO" panose="020F0600000000000000" pitchFamily="50" charset="-128"/>
              <a:ea typeface="HG丸ｺﾞｼｯｸM-PRO" panose="020F0600000000000000" pitchFamily="50" charset="-128"/>
            </a:rPr>
            <a:t>might</a:t>
          </a:r>
          <a:r>
            <a:rPr kumimoji="1" lang="ja-JP" altLang="en-US" sz="1600" kern="1200" dirty="0">
              <a:latin typeface="HG丸ｺﾞｼｯｸM-PRO" panose="020F0600000000000000" pitchFamily="50" charset="-128"/>
              <a:ea typeface="HG丸ｺﾞｼｯｸM-PRO" panose="020F0600000000000000" pitchFamily="50" charset="-128"/>
            </a:rPr>
            <a:t> be conducted free of charge, </a:t>
          </a:r>
          <a:r>
            <a:rPr kumimoji="1" lang="en-US" altLang="ja-JP" sz="1600" kern="1200" dirty="0">
              <a:latin typeface="HG丸ｺﾞｼｯｸM-PRO" panose="020F0600000000000000" pitchFamily="50" charset="-128"/>
              <a:ea typeface="HG丸ｺﾞｼｯｸM-PRO" panose="020F0600000000000000" pitchFamily="50" charset="-128"/>
            </a:rPr>
            <a:t>if not,</a:t>
          </a:r>
          <a:r>
            <a:rPr kumimoji="1" lang="ja-JP" altLang="en-US" sz="1600" kern="1200" dirty="0">
              <a:latin typeface="HG丸ｺﾞｼｯｸM-PRO" panose="020F0600000000000000" pitchFamily="50" charset="-128"/>
              <a:ea typeface="HG丸ｺﾞｼｯｸM-PRO" panose="020F0600000000000000" pitchFamily="50" charset="-128"/>
            </a:rPr>
            <a:t> we will negotiate to conduct it at the lowest possible cost.</a:t>
          </a:r>
        </a:p>
      </dsp:txBody>
      <dsp:txXfrm>
        <a:off x="0" y="385407"/>
        <a:ext cx="8064896" cy="2167200"/>
      </dsp:txXfrm>
    </dsp:sp>
    <dsp:sp modelId="{71E1398E-968D-48B7-94DA-755E1FCE6C8A}">
      <dsp:nvSpPr>
        <dsp:cNvPr id="0" name=""/>
        <dsp:cNvSpPr/>
      </dsp:nvSpPr>
      <dsp:spPr>
        <a:xfrm>
          <a:off x="443569" y="160687"/>
          <a:ext cx="6735897" cy="472320"/>
        </a:xfrm>
        <a:prstGeom prst="round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marL="0" lvl="0" indent="0" algn="l" defTabSz="853440">
            <a:lnSpc>
              <a:spcPct val="90000"/>
            </a:lnSpc>
            <a:spcBef>
              <a:spcPct val="0"/>
            </a:spcBef>
            <a:spcAft>
              <a:spcPct val="35000"/>
            </a:spcAft>
            <a:buNone/>
          </a:pPr>
          <a:r>
            <a:rPr kumimoji="1" lang="en-US" altLang="ja-JP" sz="1920" b="1" kern="1200" dirty="0" err="1">
              <a:latin typeface="HG丸ｺﾞｼｯｸM-PRO" panose="020F0600000000000000" pitchFamily="50" charset="-128"/>
              <a:ea typeface="HG丸ｺﾞｼｯｸM-PRO" panose="020F0600000000000000" pitchFamily="50" charset="-128"/>
            </a:rPr>
            <a:t>Conductuing</a:t>
          </a:r>
          <a:r>
            <a:rPr kumimoji="1" lang="en-US" altLang="ja-JP" sz="1920" b="1" kern="1200" dirty="0">
              <a:latin typeface="HG丸ｺﾞｼｯｸM-PRO" panose="020F0600000000000000" pitchFamily="50" charset="-128"/>
              <a:ea typeface="HG丸ｺﾞｼｯｸM-PRO" panose="020F0600000000000000" pitchFamily="50" charset="-128"/>
            </a:rPr>
            <a:t> </a:t>
          </a:r>
          <a:r>
            <a:rPr kumimoji="1" lang="ja-JP" altLang="en-US" sz="1920" b="1" kern="1200" dirty="0">
              <a:latin typeface="HG丸ｺﾞｼｯｸM-PRO" panose="020F0600000000000000" pitchFamily="50" charset="-128"/>
              <a:ea typeface="HG丸ｺﾞｼｯｸM-PRO" panose="020F0600000000000000" pitchFamily="50" charset="-128"/>
            </a:rPr>
            <a:t> pre-validation prior to collaboration</a:t>
          </a:r>
          <a:endParaRPr kumimoji="1" lang="ja-JP" altLang="en-US" sz="2400" b="1" kern="1200" dirty="0">
            <a:latin typeface="HG丸ｺﾞｼｯｸM-PRO" panose="020F0600000000000000" pitchFamily="50" charset="-128"/>
            <a:ea typeface="HG丸ｺﾞｼｯｸM-PRO" panose="020F0600000000000000" pitchFamily="50" charset="-128"/>
          </a:endParaRPr>
        </a:p>
      </dsp:txBody>
      <dsp:txXfrm>
        <a:off x="466626" y="183744"/>
        <a:ext cx="6689783" cy="426206"/>
      </dsp:txXfrm>
    </dsp:sp>
    <dsp:sp modelId="{86A8B785-430B-4224-8ACF-222B7AFB34B9}">
      <dsp:nvSpPr>
        <dsp:cNvPr id="0" name=""/>
        <dsp:cNvSpPr/>
      </dsp:nvSpPr>
      <dsp:spPr>
        <a:xfrm>
          <a:off x="0" y="2815504"/>
          <a:ext cx="8064896" cy="1915200"/>
        </a:xfrm>
        <a:prstGeom prst="rect">
          <a:avLst/>
        </a:prstGeom>
        <a:solidFill>
          <a:schemeClr val="lt1">
            <a:alpha val="90000"/>
            <a:hueOff val="0"/>
            <a:satOff val="0"/>
            <a:lumOff val="0"/>
            <a:alphaOff val="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0000" tIns="333248" rIns="360000" bIns="113792" numCol="1" spcCol="1270" anchor="t" anchorCtr="0">
          <a:noAutofit/>
        </a:bodyPr>
        <a:lstStyle/>
        <a:p>
          <a:pPr marL="171450" lvl="1" indent="-171450" algn="l" defTabSz="711200">
            <a:lnSpc>
              <a:spcPct val="90000"/>
            </a:lnSpc>
            <a:spcBef>
              <a:spcPct val="0"/>
            </a:spcBef>
            <a:spcAft>
              <a:spcPct val="15000"/>
            </a:spcAft>
            <a:buChar char="•"/>
          </a:pPr>
          <a:r>
            <a:rPr kumimoji="1" lang="ja-JP" altLang="en-US" sz="1600" kern="1200" dirty="0">
              <a:latin typeface="HG丸ｺﾞｼｯｸM-PRO" panose="020F0600000000000000" pitchFamily="50" charset="-128"/>
              <a:ea typeface="HG丸ｺﾞｼｯｸM-PRO" panose="020F0600000000000000" pitchFamily="50" charset="-128"/>
            </a:rPr>
            <a:t>After the preliminary verification, we will discuss with researchers and make a proposal. The research proposal specifies the research content, schedule, and deliverables. By working with researchers, we will enhance their understanding and awareness of the contents of joint research. We will also provide you an estimate of the necessary research expenses together with the proposal.</a:t>
          </a:r>
        </a:p>
      </dsp:txBody>
      <dsp:txXfrm>
        <a:off x="0" y="2815504"/>
        <a:ext cx="8064896" cy="1915200"/>
      </dsp:txXfrm>
    </dsp:sp>
    <dsp:sp modelId="{D5B45886-3EB0-4C16-AB1A-F88D2A970EC3}">
      <dsp:nvSpPr>
        <dsp:cNvPr id="0" name=""/>
        <dsp:cNvSpPr/>
      </dsp:nvSpPr>
      <dsp:spPr>
        <a:xfrm>
          <a:off x="403244" y="2639007"/>
          <a:ext cx="4493308" cy="472320"/>
        </a:xfrm>
        <a:prstGeom prst="round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marL="0" lvl="0" indent="0" algn="l" defTabSz="853440">
            <a:lnSpc>
              <a:spcPct val="90000"/>
            </a:lnSpc>
            <a:spcBef>
              <a:spcPct val="0"/>
            </a:spcBef>
            <a:spcAft>
              <a:spcPct val="35000"/>
            </a:spcAft>
            <a:buNone/>
          </a:pPr>
          <a:r>
            <a:rPr kumimoji="1" lang="en-US" altLang="ja-JP" sz="1920" b="1" kern="1200" dirty="0">
              <a:latin typeface="HG丸ｺﾞｼｯｸM-PRO" panose="020F0600000000000000" pitchFamily="50" charset="-128"/>
              <a:ea typeface="HG丸ｺﾞｼｯｸM-PRO" panose="020F0600000000000000" pitchFamily="50" charset="-128"/>
            </a:rPr>
            <a:t>Making</a:t>
          </a:r>
          <a:r>
            <a:rPr kumimoji="1" lang="ja-JP" altLang="en-US" sz="1920" b="1" kern="1200" dirty="0">
              <a:latin typeface="HG丸ｺﾞｼｯｸM-PRO" panose="020F0600000000000000" pitchFamily="50" charset="-128"/>
              <a:ea typeface="HG丸ｺﾞｼｯｸM-PRO" panose="020F0600000000000000" pitchFamily="50" charset="-128"/>
            </a:rPr>
            <a:t> collaboration proposal</a:t>
          </a:r>
          <a:endParaRPr kumimoji="1" lang="ja-JP" altLang="en-US" sz="2400" b="1" kern="1200" dirty="0">
            <a:latin typeface="HG丸ｺﾞｼｯｸM-PRO" panose="020F0600000000000000" pitchFamily="50" charset="-128"/>
            <a:ea typeface="HG丸ｺﾞｼｯｸM-PRO" panose="020F0600000000000000" pitchFamily="50" charset="-128"/>
          </a:endParaRPr>
        </a:p>
      </dsp:txBody>
      <dsp:txXfrm>
        <a:off x="426301" y="2662064"/>
        <a:ext cx="4447194" cy="4262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98636C-62D8-4A9F-8C7A-4BAE171F238E}">
      <dsp:nvSpPr>
        <dsp:cNvPr id="0" name=""/>
        <dsp:cNvSpPr/>
      </dsp:nvSpPr>
      <dsp:spPr>
        <a:xfrm>
          <a:off x="2055627" y="185"/>
          <a:ext cx="1251706" cy="1251706"/>
        </a:xfrm>
        <a:prstGeom prst="ellipse">
          <a:avLst/>
        </a:prstGeom>
        <a:solidFill>
          <a:schemeClr val="tx2"/>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kumimoji="1" lang="en-US" altLang="ja-JP" sz="1600" kern="1200" dirty="0"/>
            <a:t>Company</a:t>
          </a:r>
          <a:endParaRPr kumimoji="1" lang="ja-JP" altLang="en-US" sz="1600" kern="1200" dirty="0"/>
        </a:p>
      </dsp:txBody>
      <dsp:txXfrm>
        <a:off x="2238935" y="183493"/>
        <a:ext cx="885090" cy="885090"/>
      </dsp:txXfrm>
    </dsp:sp>
    <dsp:sp modelId="{07BABD2D-957D-4E60-95AB-1915694C2B95}">
      <dsp:nvSpPr>
        <dsp:cNvPr id="0" name=""/>
        <dsp:cNvSpPr/>
      </dsp:nvSpPr>
      <dsp:spPr>
        <a:xfrm rot="3600000">
          <a:off x="2861196" y="1220771"/>
          <a:ext cx="571207" cy="422451"/>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kumimoji="1" lang="ja-JP" altLang="en-US" sz="1800" kern="1200"/>
        </a:p>
      </dsp:txBody>
      <dsp:txXfrm>
        <a:off x="2892880" y="1250383"/>
        <a:ext cx="444472" cy="253471"/>
      </dsp:txXfrm>
    </dsp:sp>
    <dsp:sp modelId="{F5B06AB4-54EC-4835-993D-141583F0AB73}">
      <dsp:nvSpPr>
        <dsp:cNvPr id="0" name=""/>
        <dsp:cNvSpPr/>
      </dsp:nvSpPr>
      <dsp:spPr>
        <a:xfrm>
          <a:off x="2995693" y="1628427"/>
          <a:ext cx="1251706" cy="1251706"/>
        </a:xfrm>
        <a:prstGeom prst="ellipse">
          <a:avLst/>
        </a:prstGeom>
        <a:solidFill>
          <a:srgbClr val="00B05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kumimoji="1" lang="en-US" altLang="ja-JP" sz="1600" b="1" kern="1200" dirty="0"/>
            <a:t>CAMPUS</a:t>
          </a:r>
          <a:r>
            <a:rPr kumimoji="1" lang="ja-JP" altLang="en-US" sz="1600" b="1" kern="1200" dirty="0"/>
            <a:t> </a:t>
          </a:r>
          <a:r>
            <a:rPr kumimoji="1" lang="en-US" altLang="ja-JP" sz="1600" b="1" kern="1200" dirty="0"/>
            <a:t>CREATE</a:t>
          </a:r>
          <a:endParaRPr kumimoji="1" lang="ja-JP" altLang="en-US" sz="2000" b="1" kern="1200" dirty="0"/>
        </a:p>
      </dsp:txBody>
      <dsp:txXfrm>
        <a:off x="3179001" y="1811735"/>
        <a:ext cx="885090" cy="885090"/>
      </dsp:txXfrm>
    </dsp:sp>
    <dsp:sp modelId="{7DCD9518-DC87-46CE-8E36-DFA206898093}">
      <dsp:nvSpPr>
        <dsp:cNvPr id="0" name=""/>
        <dsp:cNvSpPr/>
      </dsp:nvSpPr>
      <dsp:spPr>
        <a:xfrm rot="10800000">
          <a:off x="2411336" y="2043055"/>
          <a:ext cx="559140" cy="422451"/>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kumimoji="1" lang="ja-JP" altLang="en-US" sz="1800" kern="1200"/>
        </a:p>
      </dsp:txBody>
      <dsp:txXfrm rot="10800000">
        <a:off x="2538071" y="2127545"/>
        <a:ext cx="432405" cy="253471"/>
      </dsp:txXfrm>
    </dsp:sp>
    <dsp:sp modelId="{02DEA251-C6D8-42D9-B11E-50911C515356}">
      <dsp:nvSpPr>
        <dsp:cNvPr id="0" name=""/>
        <dsp:cNvSpPr/>
      </dsp:nvSpPr>
      <dsp:spPr>
        <a:xfrm>
          <a:off x="1115560" y="1628427"/>
          <a:ext cx="1251706" cy="1251706"/>
        </a:xfrm>
        <a:prstGeom prst="ellipse">
          <a:avLst/>
        </a:prstGeom>
        <a:solidFill>
          <a:schemeClr val="accent2"/>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kumimoji="1" lang="en-US" altLang="ja-JP" sz="1400" kern="1200" dirty="0"/>
            <a:t>R</a:t>
          </a:r>
          <a:r>
            <a:rPr kumimoji="1" lang="ja-JP" altLang="en-US" sz="1400" kern="1200" dirty="0"/>
            <a:t>esearcher</a:t>
          </a:r>
        </a:p>
      </dsp:txBody>
      <dsp:txXfrm>
        <a:off x="1298868" y="1811735"/>
        <a:ext cx="885090" cy="885090"/>
      </dsp:txXfrm>
    </dsp:sp>
    <dsp:sp modelId="{FE1AB2B9-C0DC-44A1-BCA0-CA94DFEA4903}">
      <dsp:nvSpPr>
        <dsp:cNvPr id="0" name=""/>
        <dsp:cNvSpPr/>
      </dsp:nvSpPr>
      <dsp:spPr>
        <a:xfrm rot="18000000">
          <a:off x="1893544" y="1237097"/>
          <a:ext cx="626379" cy="422451"/>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kumimoji="1" lang="ja-JP" altLang="en-US" sz="1800" kern="1200"/>
        </a:p>
      </dsp:txBody>
      <dsp:txXfrm>
        <a:off x="1925228" y="1376465"/>
        <a:ext cx="499644" cy="2534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98636C-62D8-4A9F-8C7A-4BAE171F238E}">
      <dsp:nvSpPr>
        <dsp:cNvPr id="0" name=""/>
        <dsp:cNvSpPr/>
      </dsp:nvSpPr>
      <dsp:spPr>
        <a:xfrm>
          <a:off x="1545464" y="135"/>
          <a:ext cx="1157542" cy="1157542"/>
        </a:xfrm>
        <a:prstGeom prst="ellipse">
          <a:avLst/>
        </a:prstGeom>
        <a:solidFill>
          <a:schemeClr val="tx2"/>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kumimoji="1" lang="en-US" altLang="ja-JP" sz="1200" kern="1200" dirty="0">
              <a:latin typeface="HG丸ｺﾞｼｯｸM-PRO" panose="020F0600000000000000" pitchFamily="50" charset="-128"/>
              <a:ea typeface="HG丸ｺﾞｼｯｸM-PRO" panose="020F0600000000000000" pitchFamily="50" charset="-128"/>
            </a:rPr>
            <a:t>Company</a:t>
          </a:r>
          <a:endParaRPr kumimoji="1" lang="ja-JP" altLang="en-US" sz="1200" kern="1200" dirty="0">
            <a:latin typeface="HG丸ｺﾞｼｯｸM-PRO" panose="020F0600000000000000" pitchFamily="50" charset="-128"/>
            <a:ea typeface="HG丸ｺﾞｼｯｸM-PRO" panose="020F0600000000000000" pitchFamily="50" charset="-128"/>
          </a:endParaRPr>
        </a:p>
      </dsp:txBody>
      <dsp:txXfrm>
        <a:off x="1714982" y="169653"/>
        <a:ext cx="818506" cy="818506"/>
      </dsp:txXfrm>
    </dsp:sp>
    <dsp:sp modelId="{07BABD2D-957D-4E60-95AB-1915694C2B95}">
      <dsp:nvSpPr>
        <dsp:cNvPr id="0" name=""/>
        <dsp:cNvSpPr/>
      </dsp:nvSpPr>
      <dsp:spPr>
        <a:xfrm rot="3600000">
          <a:off x="2290253" y="1129252"/>
          <a:ext cx="529003" cy="390670"/>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kumimoji="1" lang="ja-JP" altLang="en-US" sz="1800" kern="1200"/>
        </a:p>
      </dsp:txBody>
      <dsp:txXfrm>
        <a:off x="2319553" y="1156636"/>
        <a:ext cx="411802" cy="234402"/>
      </dsp:txXfrm>
    </dsp:sp>
    <dsp:sp modelId="{F5B06AB4-54EC-4835-993D-141583F0AB73}">
      <dsp:nvSpPr>
        <dsp:cNvPr id="0" name=""/>
        <dsp:cNvSpPr/>
      </dsp:nvSpPr>
      <dsp:spPr>
        <a:xfrm>
          <a:off x="2415233" y="1506618"/>
          <a:ext cx="1157542" cy="1157542"/>
        </a:xfrm>
        <a:prstGeom prst="ellipse">
          <a:avLst/>
        </a:prstGeom>
        <a:solidFill>
          <a:srgbClr val="00B05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68960">
            <a:lnSpc>
              <a:spcPct val="90000"/>
            </a:lnSpc>
            <a:spcBef>
              <a:spcPct val="0"/>
            </a:spcBef>
            <a:spcAft>
              <a:spcPct val="35000"/>
            </a:spcAft>
            <a:buNone/>
          </a:pPr>
          <a:r>
            <a:rPr kumimoji="1" lang="en-US" altLang="ja-JP" sz="1280" kern="1200" dirty="0">
              <a:latin typeface="HG丸ｺﾞｼｯｸM-PRO" panose="020F0600000000000000" pitchFamily="50" charset="-128"/>
              <a:ea typeface="HG丸ｺﾞｼｯｸM-PRO" panose="020F0600000000000000" pitchFamily="50" charset="-128"/>
            </a:rPr>
            <a:t>CAMPUS</a:t>
          </a:r>
          <a:r>
            <a:rPr kumimoji="1" lang="ja-JP" altLang="en-US" sz="1280" kern="1200" dirty="0">
              <a:latin typeface="HG丸ｺﾞｼｯｸM-PRO" panose="020F0600000000000000" pitchFamily="50" charset="-128"/>
              <a:ea typeface="HG丸ｺﾞｼｯｸM-PRO" panose="020F0600000000000000" pitchFamily="50" charset="-128"/>
            </a:rPr>
            <a:t> </a:t>
          </a:r>
          <a:endParaRPr kumimoji="1" lang="en-US" altLang="ja-JP" sz="1280" kern="1200" dirty="0">
            <a:latin typeface="HG丸ｺﾞｼｯｸM-PRO" panose="020F0600000000000000" pitchFamily="50" charset="-128"/>
            <a:ea typeface="HG丸ｺﾞｼｯｸM-PRO" panose="020F0600000000000000" pitchFamily="50" charset="-128"/>
          </a:endParaRPr>
        </a:p>
        <a:p>
          <a:pPr marL="0" lvl="0" indent="0" algn="ctr" defTabSz="568960">
            <a:lnSpc>
              <a:spcPct val="90000"/>
            </a:lnSpc>
            <a:spcBef>
              <a:spcPct val="0"/>
            </a:spcBef>
            <a:spcAft>
              <a:spcPct val="35000"/>
            </a:spcAft>
            <a:buNone/>
          </a:pPr>
          <a:r>
            <a:rPr kumimoji="1" lang="en-US" altLang="ja-JP" sz="1280" kern="1200" dirty="0">
              <a:latin typeface="HG丸ｺﾞｼｯｸM-PRO" panose="020F0600000000000000" pitchFamily="50" charset="-128"/>
              <a:ea typeface="HG丸ｺﾞｼｯｸM-PRO" panose="020F0600000000000000" pitchFamily="50" charset="-128"/>
            </a:rPr>
            <a:t>CREATE</a:t>
          </a:r>
          <a:endParaRPr kumimoji="1" lang="ja-JP" altLang="en-US" sz="1600" kern="1200" dirty="0">
            <a:latin typeface="HG丸ｺﾞｼｯｸM-PRO" panose="020F0600000000000000" pitchFamily="50" charset="-128"/>
            <a:ea typeface="HG丸ｺﾞｼｯｸM-PRO" panose="020F0600000000000000" pitchFamily="50" charset="-128"/>
          </a:endParaRPr>
        </a:p>
      </dsp:txBody>
      <dsp:txXfrm>
        <a:off x="2584751" y="1676136"/>
        <a:ext cx="818506" cy="818506"/>
      </dsp:txXfrm>
    </dsp:sp>
    <dsp:sp modelId="{7DCD9518-DC87-46CE-8E36-DFA206898093}">
      <dsp:nvSpPr>
        <dsp:cNvPr id="0" name=""/>
        <dsp:cNvSpPr/>
      </dsp:nvSpPr>
      <dsp:spPr>
        <a:xfrm rot="10800000">
          <a:off x="1874051" y="1890054"/>
          <a:ext cx="517828" cy="390670"/>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kumimoji="1" lang="ja-JP" altLang="en-US" sz="1800" kern="1200"/>
        </a:p>
      </dsp:txBody>
      <dsp:txXfrm rot="10800000">
        <a:off x="1991252" y="1968188"/>
        <a:ext cx="400627" cy="234402"/>
      </dsp:txXfrm>
    </dsp:sp>
    <dsp:sp modelId="{02DEA251-C6D8-42D9-B11E-50911C515356}">
      <dsp:nvSpPr>
        <dsp:cNvPr id="0" name=""/>
        <dsp:cNvSpPr/>
      </dsp:nvSpPr>
      <dsp:spPr>
        <a:xfrm>
          <a:off x="675696" y="1506618"/>
          <a:ext cx="1157542" cy="1157542"/>
        </a:xfrm>
        <a:prstGeom prst="ellipse">
          <a:avLst/>
        </a:prstGeom>
        <a:solidFill>
          <a:schemeClr val="accent2"/>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kumimoji="1" lang="en-US" altLang="ja-JP" sz="1050" kern="1200" dirty="0">
              <a:latin typeface="HG丸ｺﾞｼｯｸM-PRO" panose="020F0600000000000000" pitchFamily="50" charset="-128"/>
              <a:ea typeface="HG丸ｺﾞｼｯｸM-PRO" panose="020F0600000000000000" pitchFamily="50" charset="-128"/>
            </a:rPr>
            <a:t>R</a:t>
          </a:r>
          <a:r>
            <a:rPr kumimoji="1" lang="ja-JP" altLang="en-US" sz="1050" kern="1200" dirty="0">
              <a:latin typeface="HG丸ｺﾞｼｯｸM-PRO" panose="020F0600000000000000" pitchFamily="50" charset="-128"/>
              <a:ea typeface="HG丸ｺﾞｼｯｸM-PRO" panose="020F0600000000000000" pitchFamily="50" charset="-128"/>
            </a:rPr>
            <a:t>esearcher</a:t>
          </a:r>
        </a:p>
      </dsp:txBody>
      <dsp:txXfrm>
        <a:off x="845214" y="1676136"/>
        <a:ext cx="818506" cy="818506"/>
      </dsp:txXfrm>
    </dsp:sp>
    <dsp:sp modelId="{FE1AB2B9-C0DC-44A1-BCA0-CA94DFEA4903}">
      <dsp:nvSpPr>
        <dsp:cNvPr id="0" name=""/>
        <dsp:cNvSpPr/>
      </dsp:nvSpPr>
      <dsp:spPr>
        <a:xfrm rot="18000000">
          <a:off x="1394937" y="1144373"/>
          <a:ext cx="580099" cy="390670"/>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kumimoji="1" lang="ja-JP" altLang="en-US" sz="1800" kern="1200"/>
        </a:p>
      </dsp:txBody>
      <dsp:txXfrm>
        <a:off x="1424237" y="1273257"/>
        <a:ext cx="462898" cy="23440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2234E253-13C5-49F8-AD29-8EAAF93CE391}" type="datetimeFigureOut">
              <a:rPr kumimoji="1" lang="ja-JP" altLang="en-US" smtClean="0"/>
              <a:t>2020/2/1</a:t>
            </a:fld>
            <a:endParaRPr kumimoji="1" lang="ja-JP" altLang="en-US"/>
          </a:p>
        </p:txBody>
      </p:sp>
      <p:sp>
        <p:nvSpPr>
          <p:cNvPr id="4" name="フッター プレースホルダー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145E202C-A20D-4FAE-AF17-4A543C4BB55C}" type="slidenum">
              <a:rPr kumimoji="1" lang="ja-JP" altLang="en-US" smtClean="0"/>
              <a:t>‹#›</a:t>
            </a:fld>
            <a:endParaRPr kumimoji="1" lang="ja-JP" altLang="en-US"/>
          </a:p>
        </p:txBody>
      </p:sp>
    </p:spTree>
    <p:extLst>
      <p:ext uri="{BB962C8B-B14F-4D97-AF65-F5344CB8AC3E}">
        <p14:creationId xmlns:p14="http://schemas.microsoft.com/office/powerpoint/2010/main" val="3545618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960"/>
            </a:lvl1pPr>
          </a:lstStyle>
          <a:p>
            <a:endParaRPr kumimoji="1" lang="ja-JP" altLang="en-US"/>
          </a:p>
        </p:txBody>
      </p:sp>
      <p:sp>
        <p:nvSpPr>
          <p:cNvPr id="3" name="日付プレースホルダー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960"/>
            </a:lvl1pPr>
          </a:lstStyle>
          <a:p>
            <a:fld id="{26F50837-713B-467F-9D00-5DC67E4E87E4}" type="datetimeFigureOut">
              <a:rPr kumimoji="1" lang="ja-JP" altLang="en-US" smtClean="0"/>
              <a:t>2020/2/1</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96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960"/>
            </a:lvl1pPr>
          </a:lstStyle>
          <a:p>
            <a:fld id="{1FB592DD-1E77-4407-BF2D-5DDDED999384}" type="slidenum">
              <a:rPr kumimoji="1" lang="ja-JP" altLang="en-US" smtClean="0"/>
              <a:t>‹#›</a:t>
            </a:fld>
            <a:endParaRPr kumimoji="1" lang="ja-JP" altLang="en-US"/>
          </a:p>
        </p:txBody>
      </p:sp>
    </p:spTree>
    <p:extLst>
      <p:ext uri="{BB962C8B-B14F-4D97-AF65-F5344CB8AC3E}">
        <p14:creationId xmlns:p14="http://schemas.microsoft.com/office/powerpoint/2010/main" val="24691171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960" kern="1200">
        <a:solidFill>
          <a:schemeClr val="tx1"/>
        </a:solidFill>
        <a:latin typeface="+mn-lt"/>
        <a:ea typeface="+mn-ea"/>
        <a:cs typeface="+mn-cs"/>
      </a:defRPr>
    </a:lvl1pPr>
    <a:lvl2pPr marL="457200" algn="l" defTabSz="914400" rtl="0" eaLnBrk="1" latinLnBrk="0" hangingPunct="1">
      <a:defRPr kumimoji="1" sz="960" kern="1200">
        <a:solidFill>
          <a:schemeClr val="tx1"/>
        </a:solidFill>
        <a:latin typeface="+mn-lt"/>
        <a:ea typeface="+mn-ea"/>
        <a:cs typeface="+mn-cs"/>
      </a:defRPr>
    </a:lvl2pPr>
    <a:lvl3pPr marL="914400" algn="l" defTabSz="914400" rtl="0" eaLnBrk="1" latinLnBrk="0" hangingPunct="1">
      <a:defRPr kumimoji="1" sz="960" kern="1200">
        <a:solidFill>
          <a:schemeClr val="tx1"/>
        </a:solidFill>
        <a:latin typeface="+mn-lt"/>
        <a:ea typeface="+mn-ea"/>
        <a:cs typeface="+mn-cs"/>
      </a:defRPr>
    </a:lvl3pPr>
    <a:lvl4pPr marL="1371600" algn="l" defTabSz="914400" rtl="0" eaLnBrk="1" latinLnBrk="0" hangingPunct="1">
      <a:defRPr kumimoji="1" sz="960" kern="1200">
        <a:solidFill>
          <a:schemeClr val="tx1"/>
        </a:solidFill>
        <a:latin typeface="+mn-lt"/>
        <a:ea typeface="+mn-ea"/>
        <a:cs typeface="+mn-cs"/>
      </a:defRPr>
    </a:lvl4pPr>
    <a:lvl5pPr marL="1828800" algn="l" defTabSz="914400" rtl="0" eaLnBrk="1" latinLnBrk="0" hangingPunct="1">
      <a:defRPr kumimoji="1" sz="960" kern="1200">
        <a:solidFill>
          <a:schemeClr val="tx1"/>
        </a:solidFill>
        <a:latin typeface="+mn-lt"/>
        <a:ea typeface="+mn-ea"/>
        <a:cs typeface="+mn-cs"/>
      </a:defRPr>
    </a:lvl5pPr>
    <a:lvl6pPr marL="2286000" algn="l" defTabSz="914400" rtl="0" eaLnBrk="1" latinLnBrk="0" hangingPunct="1">
      <a:defRPr kumimoji="1" sz="960" kern="1200">
        <a:solidFill>
          <a:schemeClr val="tx1"/>
        </a:solidFill>
        <a:latin typeface="+mn-lt"/>
        <a:ea typeface="+mn-ea"/>
        <a:cs typeface="+mn-cs"/>
      </a:defRPr>
    </a:lvl6pPr>
    <a:lvl7pPr marL="2743200" algn="l" defTabSz="914400" rtl="0" eaLnBrk="1" latinLnBrk="0" hangingPunct="1">
      <a:defRPr kumimoji="1" sz="960" kern="1200">
        <a:solidFill>
          <a:schemeClr val="tx1"/>
        </a:solidFill>
        <a:latin typeface="+mn-lt"/>
        <a:ea typeface="+mn-ea"/>
        <a:cs typeface="+mn-cs"/>
      </a:defRPr>
    </a:lvl7pPr>
    <a:lvl8pPr marL="3200400" algn="l" defTabSz="914400" rtl="0" eaLnBrk="1" latinLnBrk="0" hangingPunct="1">
      <a:defRPr kumimoji="1" sz="960" kern="1200">
        <a:solidFill>
          <a:schemeClr val="tx1"/>
        </a:solidFill>
        <a:latin typeface="+mn-lt"/>
        <a:ea typeface="+mn-ea"/>
        <a:cs typeface="+mn-cs"/>
      </a:defRPr>
    </a:lvl8pPr>
    <a:lvl9pPr marL="3657600" algn="l" defTabSz="914400" rtl="0" eaLnBrk="1" latinLnBrk="0" hangingPunct="1">
      <a:defRPr kumimoji="1" sz="9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1195388" y="820738"/>
            <a:ext cx="5507037" cy="4130675"/>
          </a:xfrm>
          <a:ln/>
        </p:spPr>
      </p:sp>
      <p:sp>
        <p:nvSpPr>
          <p:cNvPr id="89091" name="Rectangle 3"/>
          <p:cNvSpPr>
            <a:spLocks noGrp="1" noChangeArrowheads="1"/>
          </p:cNvSpPr>
          <p:nvPr>
            <p:ph type="body" idx="1"/>
          </p:nvPr>
        </p:nvSpPr>
        <p:spPr>
          <a:xfrm>
            <a:off x="1048286" y="5230939"/>
            <a:ext cx="5789726" cy="4961597"/>
          </a:xfrm>
          <a:noFill/>
        </p:spPr>
        <p:txBody>
          <a:bodyPr/>
          <a:lstStyle/>
          <a:p>
            <a:pPr eaLnBrk="1" hangingPunct="1"/>
            <a:endParaRPr lang="ja-JP" altLang="ja-JP">
              <a:ea typeface="ＭＳ Ｐ明朝" charset="-128"/>
            </a:endParaRPr>
          </a:p>
        </p:txBody>
      </p:sp>
    </p:spTree>
    <p:extLst>
      <p:ext uri="{BB962C8B-B14F-4D97-AF65-F5344CB8AC3E}">
        <p14:creationId xmlns:p14="http://schemas.microsoft.com/office/powerpoint/2010/main" val="1187723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FB592DD-1E77-4407-BF2D-5DDDED999384}" type="slidenum">
              <a:rPr kumimoji="1" lang="ja-JP" altLang="en-US" smtClean="0"/>
              <a:t>8</a:t>
            </a:fld>
            <a:endParaRPr kumimoji="1" lang="ja-JP" altLang="en-US"/>
          </a:p>
        </p:txBody>
      </p:sp>
    </p:spTree>
    <p:extLst>
      <p:ext uri="{BB962C8B-B14F-4D97-AF65-F5344CB8AC3E}">
        <p14:creationId xmlns:p14="http://schemas.microsoft.com/office/powerpoint/2010/main" val="23027927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dirty="0"/>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9CFDE22-40FE-4601-A17D-32825BAAC7B4}" type="datetime1">
              <a:rPr kumimoji="1" lang="ja-JP" altLang="en-US" smtClean="0"/>
              <a:t>2020/2/1</a:t>
            </a:fld>
            <a:endParaRPr kumimoji="1" lang="ja-JP" altLang="en-US"/>
          </a:p>
        </p:txBody>
      </p:sp>
      <p:sp>
        <p:nvSpPr>
          <p:cNvPr id="5" name="フッター プレースホルダー 4"/>
          <p:cNvSpPr>
            <a:spLocks noGrp="1"/>
          </p:cNvSpPr>
          <p:nvPr>
            <p:ph type="ftr" sz="quarter" idx="11"/>
          </p:nvPr>
        </p:nvSpPr>
        <p:spPr/>
        <p:txBody>
          <a:bodyPr/>
          <a:lstStyle>
            <a:lvl1pPr>
              <a:defRPr>
                <a:solidFill>
                  <a:srgbClr val="178B46"/>
                </a:solidFill>
              </a:defRPr>
            </a:lvl1pPr>
          </a:lstStyle>
          <a:p>
            <a:endParaRPr lang="ja-JP" altLang="en-US" dirty="0"/>
          </a:p>
        </p:txBody>
      </p:sp>
      <p:sp>
        <p:nvSpPr>
          <p:cNvPr id="6" name="スライド番号プレースホルダー 5"/>
          <p:cNvSpPr>
            <a:spLocks noGrp="1"/>
          </p:cNvSpPr>
          <p:nvPr>
            <p:ph type="sldNum" sz="quarter" idx="12"/>
          </p:nvPr>
        </p:nvSpPr>
        <p:spPr/>
        <p:txBody>
          <a:bodyPr/>
          <a:lstStyle/>
          <a:p>
            <a:fld id="{2B7DEB09-D5FE-45AD-B163-756E177F58ED}" type="slidenum">
              <a:rPr kumimoji="1" lang="ja-JP" altLang="en-US" smtClean="0"/>
              <a:t>‹#›</a:t>
            </a:fld>
            <a:endParaRPr kumimoji="1" lang="ja-JP" altLang="en-US"/>
          </a:p>
        </p:txBody>
      </p:sp>
      <p:sp>
        <p:nvSpPr>
          <p:cNvPr id="7" name="正方形/長方形 6"/>
          <p:cNvSpPr/>
          <p:nvPr userDrawn="1"/>
        </p:nvSpPr>
        <p:spPr>
          <a:xfrm>
            <a:off x="179512" y="116632"/>
            <a:ext cx="8856984" cy="662473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a:off x="251520" y="188640"/>
            <a:ext cx="8712968" cy="648072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userDrawn="1"/>
        </p:nvSpPr>
        <p:spPr>
          <a:xfrm>
            <a:off x="3349442" y="6477445"/>
            <a:ext cx="2592288" cy="307777"/>
          </a:xfrm>
          <a:prstGeom prst="rect">
            <a:avLst/>
          </a:prstGeom>
          <a:solidFill>
            <a:schemeClr val="bg1"/>
          </a:solidFill>
        </p:spPr>
        <p:txBody>
          <a:bodyPr wrap="square" rtlCol="0">
            <a:spAutoFit/>
          </a:bodyPr>
          <a:lstStyle/>
          <a:p>
            <a:pPr algn="ctr"/>
            <a:r>
              <a:rPr kumimoji="1" lang="en-US" altLang="ja-JP" sz="1400" dirty="0">
                <a:solidFill>
                  <a:srgbClr val="178B46"/>
                </a:solidFill>
                <a:latin typeface="Century" panose="02040604050505020304" pitchFamily="18" charset="0"/>
              </a:rPr>
              <a:t>Campus</a:t>
            </a:r>
            <a:r>
              <a:rPr kumimoji="1" lang="en-US" altLang="ja-JP" sz="1400" baseline="0" dirty="0">
                <a:solidFill>
                  <a:srgbClr val="178B46"/>
                </a:solidFill>
                <a:latin typeface="Century" panose="02040604050505020304" pitchFamily="18" charset="0"/>
              </a:rPr>
              <a:t> Create </a:t>
            </a:r>
            <a:r>
              <a:rPr kumimoji="1" lang="en-US" altLang="ja-JP" sz="1400" baseline="0" dirty="0" err="1">
                <a:solidFill>
                  <a:srgbClr val="178B46"/>
                </a:solidFill>
                <a:latin typeface="Century" panose="02040604050505020304" pitchFamily="18" charset="0"/>
              </a:rPr>
              <a:t>Co.,Ltd</a:t>
            </a:r>
            <a:r>
              <a:rPr kumimoji="1" lang="en-US" altLang="ja-JP" sz="1400" baseline="0" dirty="0">
                <a:solidFill>
                  <a:srgbClr val="178B46"/>
                </a:solidFill>
                <a:latin typeface="Century" panose="02040604050505020304" pitchFamily="18" charset="0"/>
              </a:rPr>
              <a:t>.</a:t>
            </a:r>
            <a:endParaRPr kumimoji="1" lang="ja-JP" altLang="en-US" sz="1400" dirty="0">
              <a:solidFill>
                <a:srgbClr val="178B46"/>
              </a:solidFill>
              <a:latin typeface="Century" panose="02040604050505020304" pitchFamily="18" charset="0"/>
            </a:endParaRP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96336" y="332656"/>
            <a:ext cx="1249363"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296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5605FC1-7082-442E-8F05-6ADFC40F7A12}" type="datetime1">
              <a:rPr kumimoji="1" lang="ja-JP" altLang="en-US" smtClean="0"/>
              <a:t>2020/2/1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B7DEB09-D5FE-45AD-B163-756E177F58ED}" type="slidenum">
              <a:rPr kumimoji="1" lang="ja-JP" altLang="en-US" smtClean="0"/>
              <a:t>‹#›</a:t>
            </a:fld>
            <a:endParaRPr kumimoji="1" lang="ja-JP" altLang="en-US"/>
          </a:p>
        </p:txBody>
      </p:sp>
    </p:spTree>
    <p:extLst>
      <p:ext uri="{BB962C8B-B14F-4D97-AF65-F5344CB8AC3E}">
        <p14:creationId xmlns:p14="http://schemas.microsoft.com/office/powerpoint/2010/main" val="3335572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0A791FA-C299-48B8-AF8B-8942467E9CB3}" type="datetime1">
              <a:rPr kumimoji="1" lang="ja-JP" altLang="en-US" smtClean="0"/>
              <a:t>2020/2/1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B7DEB09-D5FE-45AD-B163-756E177F58ED}" type="slidenum">
              <a:rPr kumimoji="1" lang="ja-JP" altLang="en-US" smtClean="0"/>
              <a:t>‹#›</a:t>
            </a:fld>
            <a:endParaRPr kumimoji="1" lang="ja-JP" altLang="en-US"/>
          </a:p>
        </p:txBody>
      </p:sp>
    </p:spTree>
    <p:extLst>
      <p:ext uri="{BB962C8B-B14F-4D97-AF65-F5344CB8AC3E}">
        <p14:creationId xmlns:p14="http://schemas.microsoft.com/office/powerpoint/2010/main" val="3160927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16852" y="160255"/>
            <a:ext cx="6630132" cy="546663"/>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18745" y="1003464"/>
            <a:ext cx="4047870" cy="452607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00614" y="1003469"/>
            <a:ext cx="4047870" cy="2191146"/>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600614" y="3338393"/>
            <a:ext cx="4047870" cy="219114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11"/>
          <p:cNvSpPr>
            <a:spLocks noGrp="1" noChangeArrowheads="1"/>
          </p:cNvSpPr>
          <p:nvPr>
            <p:ph type="sldNum" sz="quarter" idx="10"/>
          </p:nvPr>
        </p:nvSpPr>
        <p:spPr>
          <a:ln/>
        </p:spPr>
        <p:txBody>
          <a:bodyPr/>
          <a:lstStyle>
            <a:lvl1pPr>
              <a:defRPr/>
            </a:lvl1pPr>
          </a:lstStyle>
          <a:p>
            <a:pPr>
              <a:defRPr/>
            </a:pPr>
            <a:r>
              <a:rPr lang="en-US" altLang="ja-JP">
                <a:solidFill>
                  <a:srgbClr val="000000"/>
                </a:solidFill>
              </a:rPr>
              <a:t>-</a:t>
            </a:r>
            <a:fld id="{525DE1EA-DBF8-4437-B43D-03D0E8C3E3BF}" type="slidenum">
              <a:rPr lang="en-US" altLang="ja-JP">
                <a:solidFill>
                  <a:srgbClr val="000000"/>
                </a:solidFill>
              </a:rPr>
              <a:pPr>
                <a:defRPr/>
              </a:pPr>
              <a:t>‹#›</a:t>
            </a:fld>
            <a:r>
              <a:rPr lang="en-US" altLang="ja-JP">
                <a:solidFill>
                  <a:srgbClr val="000000"/>
                </a:solidFill>
              </a:rPr>
              <a:t>-</a:t>
            </a:r>
          </a:p>
        </p:txBody>
      </p:sp>
    </p:spTree>
    <p:extLst>
      <p:ext uri="{BB962C8B-B14F-4D97-AF65-F5344CB8AC3E}">
        <p14:creationId xmlns:p14="http://schemas.microsoft.com/office/powerpoint/2010/main" val="128532123"/>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タイトルと、図表または組織図">
    <p:spTree>
      <p:nvGrpSpPr>
        <p:cNvPr id="1" name=""/>
        <p:cNvGrpSpPr/>
        <p:nvPr/>
      </p:nvGrpSpPr>
      <p:grpSpPr>
        <a:xfrm>
          <a:off x="0" y="0"/>
          <a:ext cx="0" cy="0"/>
          <a:chOff x="0" y="0"/>
          <a:chExt cx="0" cy="0"/>
        </a:xfrm>
      </p:grpSpPr>
      <p:sp>
        <p:nvSpPr>
          <p:cNvPr id="2" name="タイトル 1"/>
          <p:cNvSpPr>
            <a:spLocks noGrp="1"/>
          </p:cNvSpPr>
          <p:nvPr>
            <p:ph type="title"/>
          </p:nvPr>
        </p:nvSpPr>
        <p:spPr>
          <a:xfrm>
            <a:off x="316852" y="160255"/>
            <a:ext cx="6630132" cy="546663"/>
          </a:xfrm>
        </p:spPr>
        <p:txBody>
          <a:bodyPr/>
          <a:lstStyle/>
          <a:p>
            <a:r>
              <a:rPr lang="ja-JP" altLang="en-US"/>
              <a:t>マスタ タイトルの書式設定</a:t>
            </a:r>
          </a:p>
        </p:txBody>
      </p:sp>
      <p:sp>
        <p:nvSpPr>
          <p:cNvPr id="3" name="SmartArt プレースホルダ 2"/>
          <p:cNvSpPr>
            <a:spLocks noGrp="1"/>
          </p:cNvSpPr>
          <p:nvPr>
            <p:ph type="dgm" idx="1"/>
          </p:nvPr>
        </p:nvSpPr>
        <p:spPr>
          <a:xfrm>
            <a:off x="418745" y="1003464"/>
            <a:ext cx="8229739" cy="4526070"/>
          </a:xfrm>
        </p:spPr>
        <p:txBody>
          <a:bodyPr/>
          <a:lstStyle/>
          <a:p>
            <a:pPr lvl="0"/>
            <a:endParaRPr lang="ja-JP" altLang="en-US" noProof="0"/>
          </a:p>
        </p:txBody>
      </p:sp>
      <p:sp>
        <p:nvSpPr>
          <p:cNvPr id="4" name="Rectangle 11"/>
          <p:cNvSpPr>
            <a:spLocks noGrp="1" noChangeArrowheads="1"/>
          </p:cNvSpPr>
          <p:nvPr>
            <p:ph type="sldNum" sz="quarter" idx="10"/>
          </p:nvPr>
        </p:nvSpPr>
        <p:spPr>
          <a:ln/>
        </p:spPr>
        <p:txBody>
          <a:bodyPr/>
          <a:lstStyle>
            <a:lvl1pPr>
              <a:defRPr/>
            </a:lvl1pPr>
          </a:lstStyle>
          <a:p>
            <a:pPr>
              <a:defRPr/>
            </a:pPr>
            <a:r>
              <a:rPr lang="en-US" altLang="ja-JP">
                <a:solidFill>
                  <a:srgbClr val="000000"/>
                </a:solidFill>
              </a:rPr>
              <a:t>-</a:t>
            </a:r>
            <a:fld id="{77A41EAA-FE2E-4A99-9FCD-3C5A1BF8846F}" type="slidenum">
              <a:rPr lang="en-US" altLang="ja-JP">
                <a:solidFill>
                  <a:srgbClr val="000000"/>
                </a:solidFill>
              </a:rPr>
              <a:pPr>
                <a:defRPr/>
              </a:pPr>
              <a:t>‹#›</a:t>
            </a:fld>
            <a:r>
              <a:rPr lang="en-US" altLang="ja-JP">
                <a:solidFill>
                  <a:srgbClr val="000000"/>
                </a:solidFill>
              </a:rPr>
              <a:t>-</a:t>
            </a:r>
          </a:p>
        </p:txBody>
      </p:sp>
    </p:spTree>
    <p:extLst>
      <p:ext uri="{BB962C8B-B14F-4D97-AF65-F5344CB8AC3E}">
        <p14:creationId xmlns:p14="http://schemas.microsoft.com/office/powerpoint/2010/main" val="954966391"/>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30F6054-63FC-4B9E-8E72-4B5F43402F5C}" type="datetime1">
              <a:rPr kumimoji="1" lang="ja-JP" altLang="en-US" smtClean="0"/>
              <a:t>2020/2/1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2B7DEB09-D5FE-45AD-B163-756E177F58ED}" type="slidenum">
              <a:rPr kumimoji="1" lang="ja-JP" altLang="en-US" smtClean="0"/>
              <a:t>‹#›</a:t>
            </a:fld>
            <a:endParaRPr kumimoji="1" lang="ja-JP" altLang="en-US"/>
          </a:p>
        </p:txBody>
      </p:sp>
      <p:sp>
        <p:nvSpPr>
          <p:cNvPr id="7" name="正方形/長方形 6"/>
          <p:cNvSpPr/>
          <p:nvPr userDrawn="1"/>
        </p:nvSpPr>
        <p:spPr>
          <a:xfrm>
            <a:off x="179512" y="116632"/>
            <a:ext cx="8856984" cy="662473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a:off x="251520" y="188640"/>
            <a:ext cx="8712968" cy="648072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43002" y="6453336"/>
            <a:ext cx="259715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01528" y="404664"/>
            <a:ext cx="1249363"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descr="C:\Users\user\AppData\Local\Microsoft\Windows\Temporary Internet Files\Content.IE5\GBSD9YK3\gatag-00001905[1].jpg"/>
          <p:cNvPicPr>
            <a:picLocks noChangeAspect="1" noChangeArrowheads="1"/>
          </p:cNvPicPr>
          <p:nvPr userDrawn="1"/>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49312"/>
            <a:ext cx="9144000" cy="6808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287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32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1600">
                <a:solidFill>
                  <a:schemeClr val="tx1">
                    <a:tint val="75000"/>
                  </a:schemeClr>
                </a:solidFill>
              </a:defRPr>
            </a:lvl1pPr>
            <a:lvl2pPr marL="457200" indent="0">
              <a:buNone/>
              <a:defRPr sz="1440">
                <a:solidFill>
                  <a:schemeClr val="tx1">
                    <a:tint val="75000"/>
                  </a:schemeClr>
                </a:solidFill>
              </a:defRPr>
            </a:lvl2pPr>
            <a:lvl3pPr marL="914400" indent="0">
              <a:buNone/>
              <a:defRPr sz="1280">
                <a:solidFill>
                  <a:schemeClr val="tx1">
                    <a:tint val="75000"/>
                  </a:schemeClr>
                </a:solidFill>
              </a:defRPr>
            </a:lvl3pPr>
            <a:lvl4pPr marL="1371600" indent="0">
              <a:buNone/>
              <a:defRPr sz="1120">
                <a:solidFill>
                  <a:schemeClr val="tx1">
                    <a:tint val="75000"/>
                  </a:schemeClr>
                </a:solidFill>
              </a:defRPr>
            </a:lvl4pPr>
            <a:lvl5pPr marL="1828800" indent="0">
              <a:buNone/>
              <a:defRPr sz="1120">
                <a:solidFill>
                  <a:schemeClr val="tx1">
                    <a:tint val="75000"/>
                  </a:schemeClr>
                </a:solidFill>
              </a:defRPr>
            </a:lvl5pPr>
            <a:lvl6pPr marL="2286000" indent="0">
              <a:buNone/>
              <a:defRPr sz="1120">
                <a:solidFill>
                  <a:schemeClr val="tx1">
                    <a:tint val="75000"/>
                  </a:schemeClr>
                </a:solidFill>
              </a:defRPr>
            </a:lvl6pPr>
            <a:lvl7pPr marL="2743200" indent="0">
              <a:buNone/>
              <a:defRPr sz="1120">
                <a:solidFill>
                  <a:schemeClr val="tx1">
                    <a:tint val="75000"/>
                  </a:schemeClr>
                </a:solidFill>
              </a:defRPr>
            </a:lvl7pPr>
            <a:lvl8pPr marL="3200400" indent="0">
              <a:buNone/>
              <a:defRPr sz="1120">
                <a:solidFill>
                  <a:schemeClr val="tx1">
                    <a:tint val="75000"/>
                  </a:schemeClr>
                </a:solidFill>
              </a:defRPr>
            </a:lvl8pPr>
            <a:lvl9pPr marL="3657600" indent="0">
              <a:buNone/>
              <a:defRPr sz="112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70BAC96-6FD2-4863-9CE0-70508C967730}" type="datetime1">
              <a:rPr kumimoji="1" lang="ja-JP" altLang="en-US" smtClean="0"/>
              <a:t>2020/2/1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B7DEB09-D5FE-45AD-B163-756E177F58ED}" type="slidenum">
              <a:rPr kumimoji="1" lang="ja-JP" altLang="en-US" smtClean="0"/>
              <a:t>‹#›</a:t>
            </a:fld>
            <a:endParaRPr kumimoji="1" lang="ja-JP" altLang="en-US"/>
          </a:p>
        </p:txBody>
      </p:sp>
    </p:spTree>
    <p:extLst>
      <p:ext uri="{BB962C8B-B14F-4D97-AF65-F5344CB8AC3E}">
        <p14:creationId xmlns:p14="http://schemas.microsoft.com/office/powerpoint/2010/main" val="1628449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240"/>
            </a:lvl1pPr>
            <a:lvl2pPr>
              <a:defRPr sz="1920"/>
            </a:lvl2pPr>
            <a:lvl3pPr>
              <a:defRPr sz="1600"/>
            </a:lvl3pPr>
            <a:lvl4pPr>
              <a:defRPr sz="1440"/>
            </a:lvl4pPr>
            <a:lvl5pPr>
              <a:defRPr sz="1440"/>
            </a:lvl5pPr>
            <a:lvl6pPr>
              <a:defRPr sz="1440"/>
            </a:lvl6pPr>
            <a:lvl7pPr>
              <a:defRPr sz="1440"/>
            </a:lvl7pPr>
            <a:lvl8pPr>
              <a:defRPr sz="1440"/>
            </a:lvl8pPr>
            <a:lvl9pPr>
              <a:defRPr sz="144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240"/>
            </a:lvl1pPr>
            <a:lvl2pPr>
              <a:defRPr sz="1920"/>
            </a:lvl2pPr>
            <a:lvl3pPr>
              <a:defRPr sz="1600"/>
            </a:lvl3pPr>
            <a:lvl4pPr>
              <a:defRPr sz="1440"/>
            </a:lvl4pPr>
            <a:lvl5pPr>
              <a:defRPr sz="1440"/>
            </a:lvl5pPr>
            <a:lvl6pPr>
              <a:defRPr sz="1440"/>
            </a:lvl6pPr>
            <a:lvl7pPr>
              <a:defRPr sz="1440"/>
            </a:lvl7pPr>
            <a:lvl8pPr>
              <a:defRPr sz="1440"/>
            </a:lvl8pPr>
            <a:lvl9pPr>
              <a:defRPr sz="144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B155F55-3F3C-48A8-A4BA-90C7CB42A8FF}" type="datetime1">
              <a:rPr kumimoji="1" lang="ja-JP" altLang="en-US" smtClean="0"/>
              <a:t>2020/2/1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B7DEB09-D5FE-45AD-B163-756E177F58ED}" type="slidenum">
              <a:rPr kumimoji="1" lang="ja-JP" altLang="en-US" smtClean="0"/>
              <a:t>‹#›</a:t>
            </a:fld>
            <a:endParaRPr kumimoji="1" lang="ja-JP" altLang="en-US"/>
          </a:p>
        </p:txBody>
      </p:sp>
    </p:spTree>
    <p:extLst>
      <p:ext uri="{BB962C8B-B14F-4D97-AF65-F5344CB8AC3E}">
        <p14:creationId xmlns:p14="http://schemas.microsoft.com/office/powerpoint/2010/main" val="4112536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1920" b="1"/>
            </a:lvl1pPr>
            <a:lvl2pPr marL="457200" indent="0">
              <a:buNone/>
              <a:defRPr sz="1600" b="1"/>
            </a:lvl2pPr>
            <a:lvl3pPr marL="914400" indent="0">
              <a:buNone/>
              <a:defRPr sz="1440" b="1"/>
            </a:lvl3pPr>
            <a:lvl4pPr marL="1371600" indent="0">
              <a:buNone/>
              <a:defRPr sz="1280" b="1"/>
            </a:lvl4pPr>
            <a:lvl5pPr marL="1828800" indent="0">
              <a:buNone/>
              <a:defRPr sz="1280" b="1"/>
            </a:lvl5pPr>
            <a:lvl6pPr marL="2286000" indent="0">
              <a:buNone/>
              <a:defRPr sz="1280" b="1"/>
            </a:lvl6pPr>
            <a:lvl7pPr marL="2743200" indent="0">
              <a:buNone/>
              <a:defRPr sz="1280" b="1"/>
            </a:lvl7pPr>
            <a:lvl8pPr marL="3200400" indent="0">
              <a:buNone/>
              <a:defRPr sz="1280" b="1"/>
            </a:lvl8pPr>
            <a:lvl9pPr marL="3657600" indent="0">
              <a:buNone/>
              <a:defRPr sz="128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1920"/>
            </a:lvl1pPr>
            <a:lvl2pPr>
              <a:defRPr sz="1600"/>
            </a:lvl2pPr>
            <a:lvl3pPr>
              <a:defRPr sz="1440"/>
            </a:lvl3pPr>
            <a:lvl4pPr>
              <a:defRPr sz="1280"/>
            </a:lvl4pPr>
            <a:lvl5pPr>
              <a:defRPr sz="1280"/>
            </a:lvl5pPr>
            <a:lvl6pPr>
              <a:defRPr sz="1280"/>
            </a:lvl6pPr>
            <a:lvl7pPr>
              <a:defRPr sz="1280"/>
            </a:lvl7pPr>
            <a:lvl8pPr>
              <a:defRPr sz="1280"/>
            </a:lvl8pPr>
            <a:lvl9pPr>
              <a:defRPr sz="128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1920" b="1"/>
            </a:lvl1pPr>
            <a:lvl2pPr marL="457200" indent="0">
              <a:buNone/>
              <a:defRPr sz="1600" b="1"/>
            </a:lvl2pPr>
            <a:lvl3pPr marL="914400" indent="0">
              <a:buNone/>
              <a:defRPr sz="1440" b="1"/>
            </a:lvl3pPr>
            <a:lvl4pPr marL="1371600" indent="0">
              <a:buNone/>
              <a:defRPr sz="1280" b="1"/>
            </a:lvl4pPr>
            <a:lvl5pPr marL="1828800" indent="0">
              <a:buNone/>
              <a:defRPr sz="1280" b="1"/>
            </a:lvl5pPr>
            <a:lvl6pPr marL="2286000" indent="0">
              <a:buNone/>
              <a:defRPr sz="1280" b="1"/>
            </a:lvl6pPr>
            <a:lvl7pPr marL="2743200" indent="0">
              <a:buNone/>
              <a:defRPr sz="1280" b="1"/>
            </a:lvl7pPr>
            <a:lvl8pPr marL="3200400" indent="0">
              <a:buNone/>
              <a:defRPr sz="1280" b="1"/>
            </a:lvl8pPr>
            <a:lvl9pPr marL="3657600" indent="0">
              <a:buNone/>
              <a:defRPr sz="128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1920"/>
            </a:lvl1pPr>
            <a:lvl2pPr>
              <a:defRPr sz="1600"/>
            </a:lvl2pPr>
            <a:lvl3pPr>
              <a:defRPr sz="1440"/>
            </a:lvl3pPr>
            <a:lvl4pPr>
              <a:defRPr sz="1280"/>
            </a:lvl4pPr>
            <a:lvl5pPr>
              <a:defRPr sz="1280"/>
            </a:lvl5pPr>
            <a:lvl6pPr>
              <a:defRPr sz="1280"/>
            </a:lvl6pPr>
            <a:lvl7pPr>
              <a:defRPr sz="1280"/>
            </a:lvl7pPr>
            <a:lvl8pPr>
              <a:defRPr sz="1280"/>
            </a:lvl8pPr>
            <a:lvl9pPr>
              <a:defRPr sz="128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45A4B2C-981A-4883-914C-1D23797A3C66}" type="datetime1">
              <a:rPr kumimoji="1" lang="ja-JP" altLang="en-US" smtClean="0"/>
              <a:t>2020/2/1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B7DEB09-D5FE-45AD-B163-756E177F58ED}" type="slidenum">
              <a:rPr kumimoji="1" lang="ja-JP" altLang="en-US" smtClean="0"/>
              <a:t>‹#›</a:t>
            </a:fld>
            <a:endParaRPr kumimoji="1" lang="ja-JP" altLang="en-US"/>
          </a:p>
        </p:txBody>
      </p:sp>
    </p:spTree>
    <p:extLst>
      <p:ext uri="{BB962C8B-B14F-4D97-AF65-F5344CB8AC3E}">
        <p14:creationId xmlns:p14="http://schemas.microsoft.com/office/powerpoint/2010/main" val="1730874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5052F04-059D-40DF-8719-39B34C3FF71A}" type="datetime1">
              <a:rPr kumimoji="1" lang="ja-JP" altLang="en-US" smtClean="0"/>
              <a:t>2020/2/1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B7DEB09-D5FE-45AD-B163-756E177F58ED}" type="slidenum">
              <a:rPr kumimoji="1" lang="ja-JP" altLang="en-US" smtClean="0"/>
              <a:t>‹#›</a:t>
            </a:fld>
            <a:endParaRPr kumimoji="1" lang="ja-JP" altLang="en-US"/>
          </a:p>
        </p:txBody>
      </p:sp>
    </p:spTree>
    <p:extLst>
      <p:ext uri="{BB962C8B-B14F-4D97-AF65-F5344CB8AC3E}">
        <p14:creationId xmlns:p14="http://schemas.microsoft.com/office/powerpoint/2010/main" val="3751816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36CB823-7237-4318-8B04-7EBD41417747}" type="datetime1">
              <a:rPr kumimoji="1" lang="ja-JP" altLang="en-US" smtClean="0"/>
              <a:t>2020/2/1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B7DEB09-D5FE-45AD-B163-756E177F58ED}" type="slidenum">
              <a:rPr kumimoji="1" lang="ja-JP" altLang="en-US" smtClean="0"/>
              <a:t>‹#›</a:t>
            </a:fld>
            <a:endParaRPr kumimoji="1" lang="ja-JP" altLang="en-US"/>
          </a:p>
        </p:txBody>
      </p:sp>
    </p:spTree>
    <p:extLst>
      <p:ext uri="{BB962C8B-B14F-4D97-AF65-F5344CB8AC3E}">
        <p14:creationId xmlns:p14="http://schemas.microsoft.com/office/powerpoint/2010/main" val="2684734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6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120"/>
            </a:lvl1pPr>
            <a:lvl2pPr marL="457200" indent="0">
              <a:buNone/>
              <a:defRPr sz="960"/>
            </a:lvl2pPr>
            <a:lvl3pPr marL="914400" indent="0">
              <a:buNone/>
              <a:defRPr sz="800"/>
            </a:lvl3pPr>
            <a:lvl4pPr marL="1371600" indent="0">
              <a:buNone/>
              <a:defRPr sz="720"/>
            </a:lvl4pPr>
            <a:lvl5pPr marL="1828800" indent="0">
              <a:buNone/>
              <a:defRPr sz="720"/>
            </a:lvl5pPr>
            <a:lvl6pPr marL="2286000" indent="0">
              <a:buNone/>
              <a:defRPr sz="720"/>
            </a:lvl6pPr>
            <a:lvl7pPr marL="2743200" indent="0">
              <a:buNone/>
              <a:defRPr sz="720"/>
            </a:lvl7pPr>
            <a:lvl8pPr marL="3200400" indent="0">
              <a:buNone/>
              <a:defRPr sz="720"/>
            </a:lvl8pPr>
            <a:lvl9pPr marL="3657600" indent="0">
              <a:buNone/>
              <a:defRPr sz="72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F8E1BE4-D5DD-4915-BEA1-1E57F66A49A9}" type="datetime1">
              <a:rPr kumimoji="1" lang="ja-JP" altLang="en-US" smtClean="0"/>
              <a:t>2020/2/1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B7DEB09-D5FE-45AD-B163-756E177F58ED}" type="slidenum">
              <a:rPr kumimoji="1" lang="ja-JP" altLang="en-US" smtClean="0"/>
              <a:t>‹#›</a:t>
            </a:fld>
            <a:endParaRPr kumimoji="1" lang="ja-JP" altLang="en-US"/>
          </a:p>
        </p:txBody>
      </p:sp>
    </p:spTree>
    <p:extLst>
      <p:ext uri="{BB962C8B-B14F-4D97-AF65-F5344CB8AC3E}">
        <p14:creationId xmlns:p14="http://schemas.microsoft.com/office/powerpoint/2010/main" val="3653499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6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2560"/>
            </a:lvl1pPr>
            <a:lvl2pPr marL="457200" indent="0">
              <a:buNone/>
              <a:defRPr sz="2240"/>
            </a:lvl2pPr>
            <a:lvl3pPr marL="914400" indent="0">
              <a:buNone/>
              <a:defRPr sz="192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120"/>
            </a:lvl1pPr>
            <a:lvl2pPr marL="457200" indent="0">
              <a:buNone/>
              <a:defRPr sz="960"/>
            </a:lvl2pPr>
            <a:lvl3pPr marL="914400" indent="0">
              <a:buNone/>
              <a:defRPr sz="800"/>
            </a:lvl3pPr>
            <a:lvl4pPr marL="1371600" indent="0">
              <a:buNone/>
              <a:defRPr sz="720"/>
            </a:lvl4pPr>
            <a:lvl5pPr marL="1828800" indent="0">
              <a:buNone/>
              <a:defRPr sz="720"/>
            </a:lvl5pPr>
            <a:lvl6pPr marL="2286000" indent="0">
              <a:buNone/>
              <a:defRPr sz="720"/>
            </a:lvl6pPr>
            <a:lvl7pPr marL="2743200" indent="0">
              <a:buNone/>
              <a:defRPr sz="720"/>
            </a:lvl7pPr>
            <a:lvl8pPr marL="3200400" indent="0">
              <a:buNone/>
              <a:defRPr sz="720"/>
            </a:lvl8pPr>
            <a:lvl9pPr marL="3657600" indent="0">
              <a:buNone/>
              <a:defRPr sz="72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085DBFE-F989-40AF-BF5C-DB920FEE3730}" type="datetime1">
              <a:rPr kumimoji="1" lang="ja-JP" altLang="en-US" smtClean="0"/>
              <a:t>2020/2/1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B7DEB09-D5FE-45AD-B163-756E177F58ED}" type="slidenum">
              <a:rPr kumimoji="1" lang="ja-JP" altLang="en-US" smtClean="0"/>
              <a:t>‹#›</a:t>
            </a:fld>
            <a:endParaRPr kumimoji="1" lang="ja-JP" altLang="en-US"/>
          </a:p>
        </p:txBody>
      </p:sp>
    </p:spTree>
    <p:extLst>
      <p:ext uri="{BB962C8B-B14F-4D97-AF65-F5344CB8AC3E}">
        <p14:creationId xmlns:p14="http://schemas.microsoft.com/office/powerpoint/2010/main" val="3268336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60">
                <a:solidFill>
                  <a:schemeClr val="tx1">
                    <a:tint val="75000"/>
                  </a:schemeClr>
                </a:solidFill>
              </a:defRPr>
            </a:lvl1pPr>
          </a:lstStyle>
          <a:p>
            <a:fld id="{E692EE32-1800-4225-8ACA-699739401F73}" type="datetime1">
              <a:rPr kumimoji="1" lang="ja-JP" altLang="en-US" smtClean="0"/>
              <a:t>2020/2/1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60">
                <a:solidFill>
                  <a:schemeClr val="tx1">
                    <a:tint val="75000"/>
                  </a:schemeClr>
                </a:solidFill>
              </a:defRPr>
            </a:lvl1pPr>
          </a:lstStyle>
          <a:p>
            <a:fld id="{2B7DEB09-D5FE-45AD-B163-756E177F58ED}" type="slidenum">
              <a:rPr kumimoji="1" lang="ja-JP" altLang="en-US" smtClean="0"/>
              <a:t>‹#›</a:t>
            </a:fld>
            <a:endParaRPr kumimoji="1" lang="ja-JP" altLang="en-US"/>
          </a:p>
        </p:txBody>
      </p:sp>
    </p:spTree>
    <p:extLst>
      <p:ext uri="{BB962C8B-B14F-4D97-AF65-F5344CB8AC3E}">
        <p14:creationId xmlns:p14="http://schemas.microsoft.com/office/powerpoint/2010/main" val="1018863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914400" rtl="0" eaLnBrk="1" latinLnBrk="0" hangingPunct="1">
        <a:spcBef>
          <a:spcPct val="0"/>
        </a:spcBef>
        <a:buNone/>
        <a:defRPr kumimoji="1" sz="352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256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24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92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n-ea"/>
          <a:cs typeface="+mn-cs"/>
        </a:defRPr>
      </a:lvl9pPr>
    </p:bodyStyle>
    <p:otherStyle>
      <a:defPPr>
        <a:defRPr lang="ja-JP"/>
      </a:defPPr>
      <a:lvl1pPr marL="0" algn="l" defTabSz="914400" rtl="0" eaLnBrk="1" latinLnBrk="0" hangingPunct="1">
        <a:defRPr kumimoji="1" sz="1440" kern="1200">
          <a:solidFill>
            <a:schemeClr val="tx1"/>
          </a:solidFill>
          <a:latin typeface="+mn-lt"/>
          <a:ea typeface="+mn-ea"/>
          <a:cs typeface="+mn-cs"/>
        </a:defRPr>
      </a:lvl1pPr>
      <a:lvl2pPr marL="457200" algn="l" defTabSz="914400" rtl="0" eaLnBrk="1" latinLnBrk="0" hangingPunct="1">
        <a:defRPr kumimoji="1" sz="1440" kern="1200">
          <a:solidFill>
            <a:schemeClr val="tx1"/>
          </a:solidFill>
          <a:latin typeface="+mn-lt"/>
          <a:ea typeface="+mn-ea"/>
          <a:cs typeface="+mn-cs"/>
        </a:defRPr>
      </a:lvl2pPr>
      <a:lvl3pPr marL="914400" algn="l" defTabSz="914400" rtl="0" eaLnBrk="1" latinLnBrk="0" hangingPunct="1">
        <a:defRPr kumimoji="1" sz="1440" kern="1200">
          <a:solidFill>
            <a:schemeClr val="tx1"/>
          </a:solidFill>
          <a:latin typeface="+mn-lt"/>
          <a:ea typeface="+mn-ea"/>
          <a:cs typeface="+mn-cs"/>
        </a:defRPr>
      </a:lvl3pPr>
      <a:lvl4pPr marL="1371600" algn="l" defTabSz="914400" rtl="0" eaLnBrk="1" latinLnBrk="0" hangingPunct="1">
        <a:defRPr kumimoji="1" sz="1440" kern="1200">
          <a:solidFill>
            <a:schemeClr val="tx1"/>
          </a:solidFill>
          <a:latin typeface="+mn-lt"/>
          <a:ea typeface="+mn-ea"/>
          <a:cs typeface="+mn-cs"/>
        </a:defRPr>
      </a:lvl4pPr>
      <a:lvl5pPr marL="1828800" algn="l" defTabSz="914400" rtl="0" eaLnBrk="1" latinLnBrk="0" hangingPunct="1">
        <a:defRPr kumimoji="1" sz="1440" kern="1200">
          <a:solidFill>
            <a:schemeClr val="tx1"/>
          </a:solidFill>
          <a:latin typeface="+mn-lt"/>
          <a:ea typeface="+mn-ea"/>
          <a:cs typeface="+mn-cs"/>
        </a:defRPr>
      </a:lvl5pPr>
      <a:lvl6pPr marL="2286000" algn="l" defTabSz="914400" rtl="0" eaLnBrk="1" latinLnBrk="0" hangingPunct="1">
        <a:defRPr kumimoji="1" sz="1440" kern="1200">
          <a:solidFill>
            <a:schemeClr val="tx1"/>
          </a:solidFill>
          <a:latin typeface="+mn-lt"/>
          <a:ea typeface="+mn-ea"/>
          <a:cs typeface="+mn-cs"/>
        </a:defRPr>
      </a:lvl6pPr>
      <a:lvl7pPr marL="2743200" algn="l" defTabSz="914400" rtl="0" eaLnBrk="1" latinLnBrk="0" hangingPunct="1">
        <a:defRPr kumimoji="1" sz="1440" kern="1200">
          <a:solidFill>
            <a:schemeClr val="tx1"/>
          </a:solidFill>
          <a:latin typeface="+mn-lt"/>
          <a:ea typeface="+mn-ea"/>
          <a:cs typeface="+mn-cs"/>
        </a:defRPr>
      </a:lvl7pPr>
      <a:lvl8pPr marL="3200400" algn="l" defTabSz="914400" rtl="0" eaLnBrk="1" latinLnBrk="0" hangingPunct="1">
        <a:defRPr kumimoji="1" sz="1440" kern="1200">
          <a:solidFill>
            <a:schemeClr val="tx1"/>
          </a:solidFill>
          <a:latin typeface="+mn-lt"/>
          <a:ea typeface="+mn-ea"/>
          <a:cs typeface="+mn-cs"/>
        </a:defRPr>
      </a:lvl8pPr>
      <a:lvl9pPr marL="3657600" algn="l" defTabSz="914400" rtl="0" eaLnBrk="1" latinLnBrk="0" hangingPunct="1">
        <a:defRPr kumimoji="1"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2339752" y="4509120"/>
            <a:ext cx="6172200" cy="713674"/>
          </a:xfrm>
        </p:spPr>
        <p:txBody>
          <a:bodyPr>
            <a:normAutofit/>
          </a:bodyPr>
          <a:lstStyle/>
          <a:p>
            <a:pPr algn="r"/>
            <a:r>
              <a:rPr kumimoji="1" lang="ja-JP" altLang="en-US" sz="1920" dirty="0">
                <a:latin typeface="HG丸ｺﾞｼｯｸM-PRO" panose="020F0600000000000000" pitchFamily="50" charset="-128"/>
                <a:ea typeface="HG丸ｺﾞｼｯｸM-PRO" panose="020F0600000000000000" pitchFamily="50" charset="-128"/>
              </a:rPr>
              <a:t>Campus Create Corporation</a:t>
            </a:r>
            <a:endParaRPr kumimoji="1" lang="en-US" altLang="ja-JP" sz="192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p:txBody>
          <a:bodyPr/>
          <a:lstStyle/>
          <a:p>
            <a:fld id="{2B7DEB09-D5FE-45AD-B163-756E177F58ED}" type="slidenum">
              <a:rPr kumimoji="1" lang="ja-JP" altLang="en-US" smtClean="0"/>
              <a:t>1</a:t>
            </a:fld>
            <a:endParaRPr kumimoji="1" lang="ja-JP" altLang="en-US"/>
          </a:p>
        </p:txBody>
      </p:sp>
      <p:sp>
        <p:nvSpPr>
          <p:cNvPr id="6" name="Rectangle 1"/>
          <p:cNvSpPr>
            <a:spLocks noChangeArrowheads="1"/>
          </p:cNvSpPr>
          <p:nvPr/>
        </p:nvSpPr>
        <p:spPr bwMode="auto">
          <a:xfrm>
            <a:off x="1835696" y="2060848"/>
            <a:ext cx="5616624" cy="163635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3600" b="0" i="0" u="none" strike="noStrike" cap="none" normalizeH="0" baseline="0" dirty="0">
                <a:ln>
                  <a:noFill/>
                </a:ln>
                <a:solidFill>
                  <a:srgbClr val="222222"/>
                </a:solidFill>
                <a:effectLst/>
                <a:latin typeface="Arial Unicode MS" panose="020B0604020202020204" pitchFamily="50" charset="-128"/>
                <a:ea typeface="inherit"/>
              </a:rPr>
              <a:t>Wide-area TLO to solve </a:t>
            </a:r>
            <a:endParaRPr kumimoji="0" lang="en-US" altLang="ja-JP" sz="3600" b="0" i="0" u="none" strike="noStrike" cap="none" normalizeH="0" baseline="0" dirty="0">
              <a:ln>
                <a:noFill/>
              </a:ln>
              <a:solidFill>
                <a:srgbClr val="222222"/>
              </a:solidFill>
              <a:effectLst/>
              <a:latin typeface="Arial Unicode MS" panose="020B0604020202020204" pitchFamily="50" charset="-128"/>
              <a:ea typeface="inheri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3600" b="0" i="0" u="none" strike="noStrike" cap="none" normalizeH="0" baseline="0" dirty="0">
                <a:ln>
                  <a:noFill/>
                </a:ln>
                <a:solidFill>
                  <a:srgbClr val="222222"/>
                </a:solidFill>
                <a:effectLst/>
                <a:latin typeface="Arial Unicode MS" panose="020B0604020202020204" pitchFamily="50" charset="-128"/>
                <a:ea typeface="inherit"/>
              </a:rPr>
              <a:t>customer issues through </a:t>
            </a:r>
            <a:endParaRPr kumimoji="0" lang="en-US" altLang="ja-JP" sz="3600" b="0" i="0" u="none" strike="noStrike" cap="none" normalizeH="0" baseline="0" dirty="0">
              <a:ln>
                <a:noFill/>
              </a:ln>
              <a:solidFill>
                <a:srgbClr val="222222"/>
              </a:solidFill>
              <a:effectLst/>
              <a:latin typeface="Arial Unicode MS" panose="020B0604020202020204" pitchFamily="50" charset="-128"/>
              <a:ea typeface="inheri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3600" b="0" i="0" u="none" strike="noStrike" cap="none" normalizeH="0" baseline="0" dirty="0">
                <a:ln>
                  <a:noFill/>
                </a:ln>
                <a:solidFill>
                  <a:srgbClr val="222222"/>
                </a:solidFill>
                <a:effectLst/>
                <a:latin typeface="Arial Unicode MS" panose="020B0604020202020204" pitchFamily="50" charset="-128"/>
                <a:ea typeface="inherit"/>
              </a:rPr>
              <a:t>open innovation</a:t>
            </a:r>
            <a:r>
              <a:rPr kumimoji="0" lang="ja-JP" altLang="ja-JP" sz="3600" b="0" i="0" u="none" strike="noStrike" cap="none" normalizeH="0" baseline="0" dirty="0">
                <a:ln>
                  <a:noFill/>
                </a:ln>
                <a:solidFill>
                  <a:schemeClr val="tx1"/>
                </a:solidFill>
                <a:effectLst/>
              </a:rPr>
              <a:t> </a:t>
            </a:r>
            <a:endParaRPr kumimoji="0" lang="ja-JP" altLang="ja-JP" sz="3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79313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467544" y="188640"/>
            <a:ext cx="8496944" cy="706090"/>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kumimoji="1" sz="3520" kern="1200">
                <a:solidFill>
                  <a:schemeClr val="tx1"/>
                </a:solidFill>
                <a:latin typeface="+mj-lt"/>
                <a:ea typeface="+mj-ea"/>
                <a:cs typeface="+mj-cs"/>
              </a:defRPr>
            </a:lvl1pPr>
          </a:lstStyle>
          <a:p>
            <a:pPr algn="l"/>
            <a:r>
              <a:rPr lang="en-US" altLang="ja-JP" sz="2880" b="1" dirty="0">
                <a:latin typeface="HG丸ｺﾞｼｯｸM-PRO" panose="020F0600000000000000" pitchFamily="50" charset="-128"/>
                <a:ea typeface="HG丸ｺﾞｼｯｸM-PRO" panose="020F0600000000000000" pitchFamily="50" charset="-128"/>
              </a:rPr>
              <a:t>1. Support for improvement of matching accuracy</a:t>
            </a:r>
            <a:endParaRPr lang="ja-JP" altLang="en-US" sz="2880" b="1" dirty="0">
              <a:latin typeface="HG丸ｺﾞｼｯｸM-PRO" panose="020F0600000000000000" pitchFamily="50" charset="-128"/>
              <a:ea typeface="HG丸ｺﾞｼｯｸM-PRO" panose="020F0600000000000000" pitchFamily="50" charset="-128"/>
            </a:endParaRPr>
          </a:p>
        </p:txBody>
      </p:sp>
      <p:cxnSp>
        <p:nvCxnSpPr>
          <p:cNvPr id="9" name="直線コネクタ 8"/>
          <p:cNvCxnSpPr/>
          <p:nvPr/>
        </p:nvCxnSpPr>
        <p:spPr>
          <a:xfrm>
            <a:off x="429905" y="908720"/>
            <a:ext cx="6408712" cy="0"/>
          </a:xfrm>
          <a:prstGeom prst="line">
            <a:avLst/>
          </a:prstGeom>
          <a:ln w="130175">
            <a:gradFill flip="none" rotWithShape="1">
              <a:gsLst>
                <a:gs pos="0">
                  <a:srgbClr val="FFC000"/>
                </a:gs>
                <a:gs pos="100000">
                  <a:schemeClr val="bg1"/>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1" name="図表 10"/>
          <p:cNvGraphicFramePr/>
          <p:nvPr>
            <p:extLst>
              <p:ext uri="{D42A27DB-BD31-4B8C-83A1-F6EECF244321}">
                <p14:modId xmlns:p14="http://schemas.microsoft.com/office/powerpoint/2010/main" val="2957270720"/>
              </p:ext>
            </p:extLst>
          </p:nvPr>
        </p:nvGraphicFramePr>
        <p:xfrm>
          <a:off x="611560" y="1657737"/>
          <a:ext cx="8064896" cy="4939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正方形/長方形 11"/>
          <p:cNvSpPr/>
          <p:nvPr/>
        </p:nvSpPr>
        <p:spPr>
          <a:xfrm>
            <a:off x="582049" y="1044025"/>
            <a:ext cx="6911464" cy="584775"/>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a:spAutoFit/>
          </a:bodyPr>
          <a:lstStyle/>
          <a:p>
            <a:r>
              <a:rPr lang="ja-JP" altLang="en-US" sz="1280" dirty="0">
                <a:latin typeface="HG丸ｺﾞｼｯｸM-PRO" panose="020F0600000000000000" pitchFamily="50" charset="-128"/>
                <a:ea typeface="HG丸ｺﾞｼｯｸM-PRO" panose="020F0600000000000000" pitchFamily="50" charset="-128"/>
              </a:rPr>
              <a:t>The following measures will be implemented to improve the accuracy of cooperation to meet the needs of companies.</a:t>
            </a:r>
          </a:p>
        </p:txBody>
      </p:sp>
      <p:sp>
        <p:nvSpPr>
          <p:cNvPr id="2" name="スライド番号プレースホルダー 1"/>
          <p:cNvSpPr>
            <a:spLocks noGrp="1"/>
          </p:cNvSpPr>
          <p:nvPr>
            <p:ph type="sldNum" sz="quarter" idx="12"/>
          </p:nvPr>
        </p:nvSpPr>
        <p:spPr/>
        <p:txBody>
          <a:bodyPr/>
          <a:lstStyle/>
          <a:p>
            <a:fld id="{2B7DEB09-D5FE-45AD-B163-756E177F58ED}" type="slidenum">
              <a:rPr kumimoji="1" lang="ja-JP" altLang="en-US" smtClean="0"/>
              <a:t>10</a:t>
            </a:fld>
            <a:endParaRPr kumimoji="1" lang="ja-JP" altLang="en-US"/>
          </a:p>
        </p:txBody>
      </p:sp>
    </p:spTree>
    <p:extLst>
      <p:ext uri="{BB962C8B-B14F-4D97-AF65-F5344CB8AC3E}">
        <p14:creationId xmlns:p14="http://schemas.microsoft.com/office/powerpoint/2010/main" val="599242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467544" y="188640"/>
            <a:ext cx="8676456" cy="70609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3520" kern="1200">
                <a:solidFill>
                  <a:schemeClr val="tx1"/>
                </a:solidFill>
                <a:latin typeface="+mj-lt"/>
                <a:ea typeface="+mj-ea"/>
                <a:cs typeface="+mj-cs"/>
              </a:defRPr>
            </a:lvl1pPr>
          </a:lstStyle>
          <a:p>
            <a:pPr algn="l"/>
            <a:r>
              <a:rPr lang="en-US" altLang="ja-JP" sz="2880" b="1" dirty="0">
                <a:latin typeface="HG丸ｺﾞｼｯｸM-PRO" panose="020F0600000000000000" pitchFamily="50" charset="-128"/>
                <a:ea typeface="HG丸ｺﾞｼｯｸM-PRO" panose="020F0600000000000000" pitchFamily="50" charset="-128"/>
              </a:rPr>
              <a:t>1. Example</a:t>
            </a:r>
            <a:endParaRPr lang="ja-JP" altLang="en-US" sz="2880" b="1" dirty="0">
              <a:latin typeface="HG丸ｺﾞｼｯｸM-PRO" panose="020F0600000000000000" pitchFamily="50" charset="-128"/>
              <a:ea typeface="HG丸ｺﾞｼｯｸM-PRO" panose="020F0600000000000000" pitchFamily="50" charset="-128"/>
            </a:endParaRPr>
          </a:p>
        </p:txBody>
      </p:sp>
      <p:cxnSp>
        <p:nvCxnSpPr>
          <p:cNvPr id="9" name="直線コネクタ 8"/>
          <p:cNvCxnSpPr/>
          <p:nvPr/>
        </p:nvCxnSpPr>
        <p:spPr>
          <a:xfrm>
            <a:off x="429905" y="908720"/>
            <a:ext cx="6408712" cy="0"/>
          </a:xfrm>
          <a:prstGeom prst="line">
            <a:avLst/>
          </a:prstGeom>
          <a:ln w="130175">
            <a:gradFill flip="none" rotWithShape="1">
              <a:gsLst>
                <a:gs pos="0">
                  <a:srgbClr val="FFC000"/>
                </a:gs>
                <a:gs pos="100000">
                  <a:schemeClr val="bg1"/>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4" name="表 3"/>
          <p:cNvGraphicFramePr>
            <a:graphicFrameLocks noGrp="1"/>
          </p:cNvGraphicFramePr>
          <p:nvPr>
            <p:extLst>
              <p:ext uri="{D42A27DB-BD31-4B8C-83A1-F6EECF244321}">
                <p14:modId xmlns:p14="http://schemas.microsoft.com/office/powerpoint/2010/main" val="14706680"/>
              </p:ext>
            </p:extLst>
          </p:nvPr>
        </p:nvGraphicFramePr>
        <p:xfrm>
          <a:off x="251519" y="1124744"/>
          <a:ext cx="8760297" cy="4638040"/>
        </p:xfrm>
        <a:graphic>
          <a:graphicData uri="http://schemas.openxmlformats.org/drawingml/2006/table">
            <a:tbl>
              <a:tblPr firstRow="1" bandRow="1">
                <a:tableStyleId>{5C22544A-7EE6-4342-B048-85BDC9FD1C3A}</a:tableStyleId>
              </a:tblPr>
              <a:tblGrid>
                <a:gridCol w="2088233">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gridCol w="2135560">
                  <a:extLst>
                    <a:ext uri="{9D8B030D-6E8A-4147-A177-3AD203B41FA5}">
                      <a16:colId xmlns:a16="http://schemas.microsoft.com/office/drawing/2014/main" val="20002"/>
                    </a:ext>
                  </a:extLst>
                </a:gridCol>
              </a:tblGrid>
              <a:tr h="370840">
                <a:tc>
                  <a:txBody>
                    <a:bodyPr/>
                    <a:lstStyle/>
                    <a:p>
                      <a:r>
                        <a:rPr kumimoji="1" lang="en-US" altLang="ja-JP" sz="1280" dirty="0">
                          <a:latin typeface="HG丸ｺﾞｼｯｸM-PRO" panose="020F0600000000000000" pitchFamily="50" charset="-128"/>
                          <a:ea typeface="HG丸ｺﾞｼｯｸM-PRO" panose="020F0600000000000000" pitchFamily="50" charset="-128"/>
                        </a:rPr>
                        <a:t>T</a:t>
                      </a:r>
                      <a:r>
                        <a:rPr kumimoji="1" lang="ja-JP" altLang="en-US" sz="1280" dirty="0">
                          <a:latin typeface="HG丸ｺﾞｼｯｸM-PRO" panose="020F0600000000000000" pitchFamily="50" charset="-128"/>
                          <a:ea typeface="HG丸ｺﾞｼｯｸM-PRO" panose="020F0600000000000000" pitchFamily="50" charset="-128"/>
                        </a:rPr>
                        <a:t>ype </a:t>
                      </a:r>
                      <a:r>
                        <a:rPr kumimoji="1" lang="en-US" altLang="ja-JP" sz="1280" dirty="0">
                          <a:latin typeface="HG丸ｺﾞｼｯｸM-PRO" panose="020F0600000000000000" pitchFamily="50" charset="-128"/>
                          <a:ea typeface="HG丸ｺﾞｼｯｸM-PRO" panose="020F0600000000000000" pitchFamily="50" charset="-128"/>
                        </a:rPr>
                        <a:t>of industry</a:t>
                      </a:r>
                      <a:endParaRPr kumimoji="1" lang="ja-JP" altLang="en-US" sz="1280" dirty="0">
                        <a:latin typeface="HG丸ｺﾞｼｯｸM-PRO" panose="020F0600000000000000" pitchFamily="50" charset="-128"/>
                        <a:ea typeface="HG丸ｺﾞｼｯｸM-PRO" panose="020F0600000000000000" pitchFamily="50" charset="-128"/>
                      </a:endParaRPr>
                    </a:p>
                  </a:txBody>
                  <a:tcPr/>
                </a:tc>
                <a:tc>
                  <a:txBody>
                    <a:bodyPr/>
                    <a:lstStyle/>
                    <a:p>
                      <a:r>
                        <a:rPr kumimoji="1" lang="en-US" altLang="ja-JP" sz="1280" dirty="0">
                          <a:latin typeface="HG丸ｺﾞｼｯｸM-PRO" panose="020F0600000000000000" pitchFamily="50" charset="-128"/>
                          <a:ea typeface="HG丸ｺﾞｼｯｸM-PRO" panose="020F0600000000000000" pitchFamily="50" charset="-128"/>
                        </a:rPr>
                        <a:t>C</a:t>
                      </a:r>
                      <a:r>
                        <a:rPr kumimoji="1" lang="ja-JP" altLang="en-US" sz="1280" dirty="0">
                          <a:latin typeface="HG丸ｺﾞｼｯｸM-PRO" panose="020F0600000000000000" pitchFamily="50" charset="-128"/>
                          <a:ea typeface="HG丸ｺﾞｼｯｸM-PRO" panose="020F0600000000000000" pitchFamily="50" charset="-128"/>
                        </a:rPr>
                        <a:t>omprehensive content</a:t>
                      </a:r>
                    </a:p>
                  </a:txBody>
                  <a:tcPr/>
                </a:tc>
                <a:tc>
                  <a:txBody>
                    <a:bodyPr/>
                    <a:lstStyle/>
                    <a:p>
                      <a:r>
                        <a:rPr kumimoji="1" lang="ja-JP" altLang="en-US" sz="1280" dirty="0">
                          <a:latin typeface="HG丸ｺﾞｼｯｸM-PRO" panose="020F0600000000000000" pitchFamily="50" charset="-128"/>
                          <a:ea typeface="HG丸ｺﾞｼｯｸM-PRO" panose="020F0600000000000000" pitchFamily="50" charset="-128"/>
                        </a:rPr>
                        <a:t>Cost/Duration</a:t>
                      </a: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80" dirty="0">
                          <a:latin typeface="HG丸ｺﾞｼｯｸM-PRO" panose="020F0600000000000000" pitchFamily="50" charset="-128"/>
                          <a:ea typeface="HG丸ｺﾞｼｯｸM-PRO" panose="020F0600000000000000" pitchFamily="50" charset="-128"/>
                        </a:rPr>
                        <a:t>Manufacturing and sales companies of resins</a:t>
                      </a:r>
                      <a:endParaRPr kumimoji="1" lang="en-US" altLang="ja-JP" sz="1280" dirty="0">
                        <a:latin typeface="HG丸ｺﾞｼｯｸM-PRO" panose="020F0600000000000000" pitchFamily="50" charset="-128"/>
                        <a:ea typeface="HG丸ｺﾞｼｯｸM-PRO" panose="020F0600000000000000" pitchFamily="50" charset="-128"/>
                      </a:endParaRPr>
                    </a:p>
                  </a:txBody>
                  <a:tcPr/>
                </a:tc>
                <a:tc>
                  <a:txBody>
                    <a:bodyPr/>
                    <a:lstStyle/>
                    <a:p>
                      <a:r>
                        <a:rPr lang="ja-JP" altLang="en-US" sz="1280" dirty="0">
                          <a:latin typeface="HG丸ｺﾞｼｯｸM-PRO" panose="020F0600000000000000" pitchFamily="50" charset="-128"/>
                          <a:ea typeface="HG丸ｺﾞｼｯｸM-PRO" panose="020F0600000000000000" pitchFamily="50" charset="-128"/>
                        </a:rPr>
                        <a:t>・Survey of researchers who can solve difficult problems that could not be solved internally</a:t>
                      </a:r>
                      <a:endParaRPr lang="en-US" altLang="ja-JP" sz="1280" dirty="0">
                        <a:latin typeface="HG丸ｺﾞｼｯｸM-PRO" panose="020F0600000000000000" pitchFamily="50" charset="-128"/>
                        <a:ea typeface="HG丸ｺﾞｼｯｸM-PRO" panose="020F0600000000000000" pitchFamily="50" charset="-128"/>
                      </a:endParaRPr>
                    </a:p>
                    <a:p>
                      <a:r>
                        <a:rPr lang="ja-JP" altLang="en-US" sz="1280" dirty="0">
                          <a:latin typeface="HG丸ｺﾞｼｯｸM-PRO" panose="020F0600000000000000" pitchFamily="50" charset="-128"/>
                          <a:ea typeface="HG丸ｺﾞｼｯｸM-PRO" panose="020F0600000000000000" pitchFamily="50" charset="-128"/>
                        </a:rPr>
                        <a:t>・Comprehensive research into new businesses</a:t>
                      </a:r>
                      <a:endParaRPr lang="en-US" altLang="ja-JP" sz="1280" dirty="0">
                        <a:latin typeface="HG丸ｺﾞｼｯｸM-PRO" panose="020F0600000000000000" pitchFamily="50" charset="-128"/>
                        <a:ea typeface="HG丸ｺﾞｼｯｸM-PRO" panose="020F0600000000000000" pitchFamily="50" charset="-128"/>
                      </a:endParaRPr>
                    </a:p>
                    <a:p>
                      <a:r>
                        <a:rPr lang="ja-JP" altLang="en-US" sz="1280" dirty="0">
                          <a:latin typeface="HG丸ｺﾞｼｯｸM-PRO" panose="020F0600000000000000" pitchFamily="50" charset="-128"/>
                          <a:ea typeface="HG丸ｺﾞｼｯｸM-PRO" panose="020F0600000000000000" pitchFamily="50" charset="-128"/>
                        </a:rPr>
                        <a:t>・Search for a technical advisor</a:t>
                      </a:r>
                      <a:endParaRPr lang="en-US" altLang="ja-JP" sz="1280" dirty="0">
                        <a:latin typeface="HG丸ｺﾞｼｯｸM-PRO" panose="020F0600000000000000" pitchFamily="50" charset="-128"/>
                        <a:ea typeface="HG丸ｺﾞｼｯｸM-PRO" panose="020F0600000000000000" pitchFamily="50" charset="-128"/>
                      </a:endParaRPr>
                    </a:p>
                    <a:p>
                      <a:r>
                        <a:rPr kumimoji="1" lang="en-US" altLang="ja-JP" sz="1280" dirty="0">
                          <a:latin typeface="HG丸ｺﾞｼｯｸM-PRO" panose="020F0600000000000000" pitchFamily="50" charset="-128"/>
                          <a:ea typeface="HG丸ｺﾞｼｯｸM-PRO" panose="020F0600000000000000" pitchFamily="50" charset="-128"/>
                        </a:rPr>
                        <a:t>= &gt; The above search, hearing, interview coordination, and contract support</a:t>
                      </a:r>
                      <a:r>
                        <a:rPr kumimoji="1" lang="en-US" altLang="ja-JP" sz="1280" baseline="0" dirty="0">
                          <a:latin typeface="HG丸ｺﾞｼｯｸM-PRO" panose="020F0600000000000000" pitchFamily="50" charset="-128"/>
                          <a:ea typeface="HG丸ｺﾞｼｯｸM-PRO" panose="020F0600000000000000" pitchFamily="50" charset="-128"/>
                        </a:rPr>
                        <a:t> are conducted.</a:t>
                      </a:r>
                      <a:endParaRPr kumimoji="1" lang="ja-JP" altLang="en-US" sz="1280" dirty="0">
                        <a:latin typeface="HG丸ｺﾞｼｯｸM-PRO" panose="020F0600000000000000" pitchFamily="50" charset="-128"/>
                        <a:ea typeface="HG丸ｺﾞｼｯｸM-PRO" panose="020F0600000000000000" pitchFamily="50" charset="-128"/>
                      </a:endParaRPr>
                    </a:p>
                  </a:txBody>
                  <a:tcPr/>
                </a:tc>
                <a:tc>
                  <a:txBody>
                    <a:bodyPr/>
                    <a:lstStyle/>
                    <a:p>
                      <a:r>
                        <a:rPr kumimoji="1" lang="en-US" altLang="ja-JP" sz="1280" dirty="0">
                          <a:latin typeface="HG丸ｺﾞｼｯｸM-PRO" panose="020F0600000000000000" pitchFamily="50" charset="-128"/>
                          <a:ea typeface="HG丸ｺﾞｼｯｸM-PRO" panose="020F0600000000000000" pitchFamily="50" charset="-128"/>
                        </a:rPr>
                        <a:t>5 million yen/year (About 6 cases)</a:t>
                      </a:r>
                    </a:p>
                  </a:txBody>
                  <a:tcPr/>
                </a:tc>
                <a:extLst>
                  <a:ext uri="{0D108BD9-81ED-4DB2-BD59-A6C34878D82A}">
                    <a16:rowId xmlns:a16="http://schemas.microsoft.com/office/drawing/2014/main" val="10001"/>
                  </a:ext>
                </a:extLst>
              </a:tr>
              <a:tr h="370840">
                <a:tc>
                  <a:txBody>
                    <a:bodyPr/>
                    <a:lstStyle/>
                    <a:p>
                      <a:r>
                        <a:rPr kumimoji="1" lang="ja-JP" altLang="en-US" sz="1280" dirty="0">
                          <a:latin typeface="HG丸ｺﾞｼｯｸM-PRO" panose="020F0600000000000000" pitchFamily="50" charset="-128"/>
                          <a:ea typeface="HG丸ｺﾞｼｯｸM-PRO" panose="020F0600000000000000" pitchFamily="50" charset="-128"/>
                        </a:rPr>
                        <a:t>Planning and sales companies for beauty and health </a:t>
                      </a:r>
                      <a:r>
                        <a:rPr kumimoji="1" lang="en-US" altLang="ja-JP" sz="1280" dirty="0">
                          <a:latin typeface="HG丸ｺﾞｼｯｸM-PRO" panose="020F0600000000000000" pitchFamily="50" charset="-128"/>
                          <a:ea typeface="HG丸ｺﾞｼｯｸM-PRO" panose="020F0600000000000000" pitchFamily="50" charset="-128"/>
                        </a:rPr>
                        <a:t>products</a:t>
                      </a:r>
                      <a:endParaRPr kumimoji="1" lang="ja-JP" altLang="en-US" sz="1280" dirty="0">
                        <a:latin typeface="HG丸ｺﾞｼｯｸM-PRO" panose="020F0600000000000000" pitchFamily="50" charset="-128"/>
                        <a:ea typeface="HG丸ｺﾞｼｯｸM-PRO" panose="020F0600000000000000" pitchFamily="50" charset="-128"/>
                      </a:endParaRPr>
                    </a:p>
                  </a:txBody>
                  <a:tcPr/>
                </a:tc>
                <a:tc>
                  <a:txBody>
                    <a:bodyPr/>
                    <a:lstStyle/>
                    <a:p>
                      <a:r>
                        <a:rPr kumimoji="1" lang="ja-JP" altLang="en-US" sz="1280" dirty="0">
                          <a:latin typeface="HG丸ｺﾞｼｯｸM-PRO" panose="020F0600000000000000" pitchFamily="50" charset="-128"/>
                          <a:ea typeface="HG丸ｺﾞｼｯｸM-PRO" panose="020F0600000000000000" pitchFamily="50" charset="-128"/>
                        </a:rPr>
                        <a:t>・Survey of seeds that could be used </a:t>
                      </a:r>
                      <a:r>
                        <a:rPr kumimoji="1" lang="en-US" altLang="ja-JP" sz="1280" dirty="0">
                          <a:latin typeface="HG丸ｺﾞｼｯｸM-PRO" panose="020F0600000000000000" pitchFamily="50" charset="-128"/>
                          <a:ea typeface="HG丸ｺﾞｼｯｸM-PRO" panose="020F0600000000000000" pitchFamily="50" charset="-128"/>
                        </a:rPr>
                        <a:t>for</a:t>
                      </a:r>
                      <a:r>
                        <a:rPr kumimoji="1" lang="en-US" altLang="ja-JP" sz="1280" baseline="0" dirty="0">
                          <a:latin typeface="HG丸ｺﾞｼｯｸM-PRO" panose="020F0600000000000000" pitchFamily="50" charset="-128"/>
                          <a:ea typeface="HG丸ｺﾞｼｯｸM-PRO" panose="020F0600000000000000" pitchFamily="50" charset="-128"/>
                        </a:rPr>
                        <a:t> selling </a:t>
                      </a:r>
                      <a:r>
                        <a:rPr kumimoji="1" lang="ja-JP" altLang="en-US" sz="1280" dirty="0">
                          <a:latin typeface="HG丸ｺﾞｼｯｸM-PRO" panose="020F0600000000000000" pitchFamily="50" charset="-128"/>
                          <a:ea typeface="HG丸ｺﾞｼｯｸM-PRO" panose="020F0600000000000000" pitchFamily="50" charset="-128"/>
                        </a:rPr>
                        <a:t>beauty and health </a:t>
                      </a:r>
                      <a:r>
                        <a:rPr kumimoji="1" lang="en-US" altLang="ja-JP" sz="1280" dirty="0">
                          <a:latin typeface="HG丸ｺﾞｼｯｸM-PRO" panose="020F0600000000000000" pitchFamily="50" charset="-128"/>
                          <a:ea typeface="HG丸ｺﾞｼｯｸM-PRO" panose="020F0600000000000000" pitchFamily="50" charset="-128"/>
                        </a:rPr>
                        <a:t>products</a:t>
                      </a:r>
                      <a:r>
                        <a:rPr kumimoji="1" lang="ja-JP" altLang="en-US" sz="1280" dirty="0">
                          <a:latin typeface="HG丸ｺﾞｼｯｸM-PRO" panose="020F0600000000000000" pitchFamily="50" charset="-128"/>
                          <a:ea typeface="HG丸ｺﾞｼｯｸM-PRO" panose="020F0600000000000000" pitchFamily="50" charset="-128"/>
                        </a:rPr>
                        <a:t> (monthly report)</a:t>
                      </a:r>
                    </a:p>
                    <a:p>
                      <a:r>
                        <a:rPr kumimoji="1" lang="en-US" altLang="ja-JP" sz="1280" dirty="0">
                          <a:latin typeface="HG丸ｺﾞｼｯｸM-PRO" panose="020F0600000000000000" pitchFamily="50" charset="-128"/>
                          <a:ea typeface="HG丸ｺﾞｼｯｸM-PRO" panose="020F0600000000000000" pitchFamily="50" charset="-128"/>
                        </a:rPr>
                        <a:t>= &gt; The above search, hearing,</a:t>
                      </a:r>
                      <a:r>
                        <a:rPr kumimoji="1" lang="en-US" altLang="ja-JP" sz="1280" baseline="0" dirty="0">
                          <a:latin typeface="HG丸ｺﾞｼｯｸM-PRO" panose="020F0600000000000000" pitchFamily="50" charset="-128"/>
                          <a:ea typeface="HG丸ｺﾞｼｯｸM-PRO" panose="020F0600000000000000" pitchFamily="50" charset="-128"/>
                        </a:rPr>
                        <a:t> and interview coordination are conducted.</a:t>
                      </a:r>
                      <a:endParaRPr kumimoji="1" lang="ja-JP" altLang="en-US" sz="1280" dirty="0">
                        <a:latin typeface="HG丸ｺﾞｼｯｸM-PRO" panose="020F0600000000000000" pitchFamily="50" charset="-128"/>
                        <a:ea typeface="HG丸ｺﾞｼｯｸM-PRO" panose="020F0600000000000000" pitchFamily="50" charset="-128"/>
                      </a:endParaRPr>
                    </a:p>
                  </a:txBody>
                  <a:tcPr/>
                </a:tc>
                <a:tc>
                  <a:txBody>
                    <a:bodyPr/>
                    <a:lstStyle/>
                    <a:p>
                      <a:r>
                        <a:rPr kumimoji="1" lang="en-US" altLang="ja-JP" sz="1280" dirty="0">
                          <a:latin typeface="HG丸ｺﾞｼｯｸM-PRO" panose="020F0600000000000000" pitchFamily="50" charset="-128"/>
                          <a:ea typeface="HG丸ｺﾞｼｯｸM-PRO" panose="020F0600000000000000" pitchFamily="50" charset="-128"/>
                        </a:rPr>
                        <a:t>4 million yen/year</a:t>
                      </a:r>
                      <a:endParaRPr kumimoji="1" lang="ja-JP" altLang="en-US" sz="1280"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10002"/>
                  </a:ext>
                </a:extLst>
              </a:tr>
              <a:tr h="370840">
                <a:tc>
                  <a:txBody>
                    <a:bodyPr/>
                    <a:lstStyle/>
                    <a:p>
                      <a:r>
                        <a:rPr kumimoji="1" lang="en-US" altLang="ja-JP" sz="1280" dirty="0">
                          <a:latin typeface="HG丸ｺﾞｼｯｸM-PRO" panose="020F0600000000000000" pitchFamily="50" charset="-128"/>
                          <a:ea typeface="HG丸ｺﾞｼｯｸM-PRO" panose="020F0600000000000000" pitchFamily="50" charset="-128"/>
                        </a:rPr>
                        <a:t>Mobile h</a:t>
                      </a:r>
                      <a:r>
                        <a:rPr kumimoji="1" lang="ja-JP" altLang="en-US" sz="1280" dirty="0">
                          <a:latin typeface="HG丸ｺﾞｼｯｸM-PRO" panose="020F0600000000000000" pitchFamily="50" charset="-128"/>
                          <a:ea typeface="HG丸ｺﾞｼｯｸM-PRO" panose="020F0600000000000000" pitchFamily="50" charset="-128"/>
                        </a:rPr>
                        <a:t>andset companies</a:t>
                      </a:r>
                    </a:p>
                  </a:txBody>
                  <a:tcPr/>
                </a:tc>
                <a:tc>
                  <a:txBody>
                    <a:bodyPr/>
                    <a:lstStyle/>
                    <a:p>
                      <a:r>
                        <a:rPr kumimoji="1" lang="ja-JP" altLang="en-US" sz="1280" dirty="0">
                          <a:latin typeface="HG丸ｺﾞｼｯｸM-PRO" panose="020F0600000000000000" pitchFamily="50" charset="-128"/>
                          <a:ea typeface="HG丸ｺﾞｼｯｸM-PRO" panose="020F0600000000000000" pitchFamily="50" charset="-128"/>
                        </a:rPr>
                        <a:t>・Collection of information on related technologies at JST, NEDO, etc.</a:t>
                      </a:r>
                      <a:endParaRPr kumimoji="1" lang="en-US" altLang="ja-JP" sz="1280" dirty="0">
                        <a:latin typeface="HG丸ｺﾞｼｯｸM-PRO" panose="020F0600000000000000" pitchFamily="50" charset="-128"/>
                        <a:ea typeface="HG丸ｺﾞｼｯｸM-PRO" panose="020F0600000000000000" pitchFamily="50" charset="-128"/>
                      </a:endParaRPr>
                    </a:p>
                    <a:p>
                      <a:r>
                        <a:rPr kumimoji="1" lang="ja-JP" altLang="en-US" sz="1280" dirty="0">
                          <a:latin typeface="HG丸ｺﾞｼｯｸM-PRO" panose="020F0600000000000000" pitchFamily="50" charset="-128"/>
                          <a:ea typeface="HG丸ｺﾞｼｯｸM-PRO" panose="020F0600000000000000" pitchFamily="50" charset="-128"/>
                        </a:rPr>
                        <a:t>・Support for holding workshops at universities</a:t>
                      </a:r>
                      <a:endParaRPr kumimoji="1" lang="en-US" altLang="ja-JP" sz="1280" dirty="0">
                        <a:latin typeface="HG丸ｺﾞｼｯｸM-PRO" panose="020F0600000000000000" pitchFamily="50" charset="-128"/>
                        <a:ea typeface="HG丸ｺﾞｼｯｸM-PRO" panose="020F0600000000000000" pitchFamily="50" charset="-128"/>
                      </a:endParaRPr>
                    </a:p>
                    <a:p>
                      <a:r>
                        <a:rPr kumimoji="1" lang="ja-JP" altLang="en-US" sz="1280" dirty="0">
                          <a:latin typeface="HG丸ｺﾞｼｯｸM-PRO" panose="020F0600000000000000" pitchFamily="50" charset="-128"/>
                          <a:ea typeface="HG丸ｺﾞｼｯｸM-PRO" panose="020F0600000000000000" pitchFamily="50" charset="-128"/>
                        </a:rPr>
                        <a:t>・Suppor</a:t>
                      </a:r>
                      <a:r>
                        <a:rPr kumimoji="1" lang="en-US" altLang="ja-JP" sz="1280" dirty="0">
                          <a:latin typeface="HG丸ｺﾞｼｯｸM-PRO" panose="020F0600000000000000" pitchFamily="50" charset="-128"/>
                          <a:ea typeface="HG丸ｺﾞｼｯｸM-PRO" panose="020F0600000000000000" pitchFamily="50" charset="-128"/>
                        </a:rPr>
                        <a:t>t</a:t>
                      </a:r>
                      <a:r>
                        <a:rPr kumimoji="1" lang="en-US" altLang="ja-JP" sz="1280" baseline="0" dirty="0">
                          <a:latin typeface="HG丸ｺﾞｼｯｸM-PRO" panose="020F0600000000000000" pitchFamily="50" charset="-128"/>
                          <a:ea typeface="HG丸ｺﾞｼｯｸM-PRO" panose="020F0600000000000000" pitchFamily="50" charset="-128"/>
                        </a:rPr>
                        <a:t> for</a:t>
                      </a:r>
                      <a:r>
                        <a:rPr kumimoji="1" lang="ja-JP" altLang="en-US" sz="1280" dirty="0">
                          <a:latin typeface="HG丸ｺﾞｼｯｸM-PRO" panose="020F0600000000000000" pitchFamily="50" charset="-128"/>
                          <a:ea typeface="HG丸ｺﾞｼｯｸM-PRO" panose="020F0600000000000000" pitchFamily="50" charset="-128"/>
                        </a:rPr>
                        <a:t> </a:t>
                      </a:r>
                      <a:r>
                        <a:rPr kumimoji="1" lang="en-US" altLang="ja-JP" sz="1280" dirty="0">
                          <a:latin typeface="HG丸ｺﾞｼｯｸM-PRO" panose="020F0600000000000000" pitchFamily="50" charset="-128"/>
                          <a:ea typeface="HG丸ｺﾞｼｯｸM-PRO" panose="020F0600000000000000" pitchFamily="50" charset="-128"/>
                        </a:rPr>
                        <a:t>holding s</a:t>
                      </a:r>
                      <a:r>
                        <a:rPr kumimoji="1" lang="ja-JP" altLang="en-US" sz="1280" dirty="0">
                          <a:latin typeface="HG丸ｺﾞｼｯｸM-PRO" panose="020F0600000000000000" pitchFamily="50" charset="-128"/>
                          <a:ea typeface="HG丸ｺﾞｼｯｸM-PRO" panose="020F0600000000000000" pitchFamily="50" charset="-128"/>
                        </a:rPr>
                        <a:t>eminars and </a:t>
                      </a:r>
                      <a:r>
                        <a:rPr kumimoji="1" lang="en-US" altLang="ja-JP" sz="1280" dirty="0">
                          <a:latin typeface="HG丸ｺﾞｼｯｸM-PRO" panose="020F0600000000000000" pitchFamily="50" charset="-128"/>
                          <a:ea typeface="HG丸ｺﾞｼｯｸM-PRO" panose="020F0600000000000000" pitchFamily="50" charset="-128"/>
                        </a:rPr>
                        <a:t>s</a:t>
                      </a:r>
                      <a:r>
                        <a:rPr kumimoji="1" lang="ja-JP" altLang="en-US" sz="1280" dirty="0">
                          <a:latin typeface="HG丸ｺﾞｼｯｸM-PRO" panose="020F0600000000000000" pitchFamily="50" charset="-128"/>
                          <a:ea typeface="HG丸ｺﾞｼｯｸM-PRO" panose="020F0600000000000000" pitchFamily="50" charset="-128"/>
                        </a:rPr>
                        <a:t>ymposiums</a:t>
                      </a:r>
                      <a:endParaRPr kumimoji="1" lang="en-US" altLang="ja-JP" sz="1280" dirty="0">
                        <a:latin typeface="HG丸ｺﾞｼｯｸM-PRO" panose="020F0600000000000000" pitchFamily="50" charset="-128"/>
                        <a:ea typeface="HG丸ｺﾞｼｯｸM-PRO" panose="020F0600000000000000" pitchFamily="50" charset="-128"/>
                      </a:endParaRPr>
                    </a:p>
                    <a:p>
                      <a:r>
                        <a:rPr kumimoji="1" lang="ja-JP" altLang="en-US" sz="1280" dirty="0">
                          <a:latin typeface="HG丸ｺﾞｼｯｸM-PRO" panose="020F0600000000000000" pitchFamily="50" charset="-128"/>
                          <a:ea typeface="HG丸ｺﾞｼｯｸM-PRO" panose="020F0600000000000000" pitchFamily="50" charset="-128"/>
                        </a:rPr>
                        <a:t>・</a:t>
                      </a:r>
                      <a:r>
                        <a:rPr kumimoji="1" lang="en-US" altLang="ja-JP" sz="1280" dirty="0">
                          <a:latin typeface="HG丸ｺﾞｼｯｸM-PRO" panose="020F0600000000000000" pitchFamily="50" charset="-128"/>
                          <a:ea typeface="HG丸ｺﾞｼｯｸM-PRO" panose="020F0600000000000000" pitchFamily="50" charset="-128"/>
                        </a:rPr>
                        <a:t>Making</a:t>
                      </a:r>
                      <a:r>
                        <a:rPr kumimoji="1" lang="ja-JP" altLang="en-US" sz="1280" dirty="0">
                          <a:latin typeface="HG丸ｺﾞｼｯｸM-PRO" panose="020F0600000000000000" pitchFamily="50" charset="-128"/>
                          <a:ea typeface="HG丸ｺﾞｼｯｸM-PRO" panose="020F0600000000000000" pitchFamily="50" charset="-128"/>
                        </a:rPr>
                        <a:t> a research </a:t>
                      </a:r>
                      <a:r>
                        <a:rPr kumimoji="1" lang="en-US" altLang="ja-JP" sz="1280" dirty="0">
                          <a:latin typeface="HG丸ｺﾞｼｯｸM-PRO" panose="020F0600000000000000" pitchFamily="50" charset="-128"/>
                          <a:ea typeface="HG丸ｺﾞｼｯｸM-PRO" panose="020F0600000000000000" pitchFamily="50" charset="-128"/>
                        </a:rPr>
                        <a:t>seeds</a:t>
                      </a:r>
                      <a:r>
                        <a:rPr kumimoji="1" lang="ja-JP" altLang="en-US" sz="1280" dirty="0">
                          <a:latin typeface="HG丸ｺﾞｼｯｸM-PRO" panose="020F0600000000000000" pitchFamily="50" charset="-128"/>
                          <a:ea typeface="HG丸ｺﾞｼｯｸM-PRO" panose="020F0600000000000000" pitchFamily="50" charset="-128"/>
                        </a:rPr>
                        <a:t> map</a:t>
                      </a:r>
                    </a:p>
                  </a:txBody>
                  <a:tcPr/>
                </a:tc>
                <a:tc>
                  <a:txBody>
                    <a:bodyPr/>
                    <a:lstStyle/>
                    <a:p>
                      <a:r>
                        <a:rPr kumimoji="1" lang="en-US" altLang="ja-JP" sz="1280" dirty="0">
                          <a:latin typeface="HG丸ｺﾞｼｯｸM-PRO" panose="020F0600000000000000" pitchFamily="50" charset="-128"/>
                          <a:ea typeface="HG丸ｺﾞｼｯｸM-PRO" panose="020F0600000000000000" pitchFamily="50" charset="-128"/>
                        </a:rPr>
                        <a:t>¥8 million/year</a:t>
                      </a:r>
                    </a:p>
                  </a:txBody>
                  <a:tcPr/>
                </a:tc>
                <a:extLst>
                  <a:ext uri="{0D108BD9-81ED-4DB2-BD59-A6C34878D82A}">
                    <a16:rowId xmlns:a16="http://schemas.microsoft.com/office/drawing/2014/main" val="10003"/>
                  </a:ext>
                </a:extLst>
              </a:tr>
              <a:tr h="370840">
                <a:tc>
                  <a:txBody>
                    <a:bodyPr/>
                    <a:lstStyle/>
                    <a:p>
                      <a:r>
                        <a:rPr kumimoji="1" lang="en-US" altLang="ja-JP" sz="1280" dirty="0">
                          <a:latin typeface="HG丸ｺﾞｼｯｸM-PRO" panose="020F0600000000000000" pitchFamily="50" charset="-128"/>
                          <a:ea typeface="HG丸ｺﾞｼｯｸM-PRO" panose="020F0600000000000000" pitchFamily="50" charset="-128"/>
                        </a:rPr>
                        <a:t>P</a:t>
                      </a:r>
                      <a:r>
                        <a:rPr kumimoji="1" lang="ja-JP" altLang="en-US" sz="1280" dirty="0">
                          <a:latin typeface="HG丸ｺﾞｼｯｸM-PRO" panose="020F0600000000000000" pitchFamily="50" charset="-128"/>
                          <a:ea typeface="HG丸ｺﾞｼｯｸM-PRO" panose="020F0600000000000000" pitchFamily="50" charset="-128"/>
                        </a:rPr>
                        <a:t>rocessed food company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80" dirty="0">
                          <a:latin typeface="HG丸ｺﾞｼｯｸM-PRO" panose="020F0600000000000000" pitchFamily="50" charset="-128"/>
                          <a:ea typeface="HG丸ｺﾞｼｯｸM-PRO" panose="020F0600000000000000" pitchFamily="50" charset="-128"/>
                        </a:rPr>
                        <a:t>・Comprehensive research into new businesses</a:t>
                      </a:r>
                      <a:br>
                        <a:rPr kumimoji="1" lang="en-US" altLang="ja-JP" sz="1600" dirty="0">
                          <a:latin typeface="HG丸ｺﾞｼｯｸM-PRO" panose="020F0600000000000000" pitchFamily="50" charset="-128"/>
                          <a:ea typeface="HG丸ｺﾞｼｯｸM-PRO" panose="020F0600000000000000" pitchFamily="50" charset="-128"/>
                        </a:rPr>
                      </a:br>
                      <a:r>
                        <a:rPr kumimoji="1" lang="en-US" altLang="ja-JP" sz="1280" dirty="0">
                          <a:latin typeface="HG丸ｺﾞｼｯｸM-PRO" panose="020F0600000000000000" pitchFamily="50" charset="-128"/>
                          <a:ea typeface="HG丸ｺﾞｼｯｸM-PRO" panose="020F0600000000000000" pitchFamily="50" charset="-128"/>
                        </a:rPr>
                        <a:t>= &gt; The above search, hearing, interview coordination, and contract support</a:t>
                      </a:r>
                      <a:r>
                        <a:rPr kumimoji="1" lang="en-US" altLang="ja-JP" sz="1280" baseline="0" dirty="0">
                          <a:latin typeface="HG丸ｺﾞｼｯｸM-PRO" panose="020F0600000000000000" pitchFamily="50" charset="-128"/>
                          <a:ea typeface="HG丸ｺﾞｼｯｸM-PRO" panose="020F0600000000000000" pitchFamily="50" charset="-128"/>
                        </a:rPr>
                        <a:t> are conducted.</a:t>
                      </a:r>
                      <a:endParaRPr kumimoji="1" lang="en-US" altLang="ja-JP" sz="1280" dirty="0">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80" dirty="0">
                          <a:latin typeface="HG丸ｺﾞｼｯｸM-PRO" panose="020F0600000000000000" pitchFamily="50" charset="-128"/>
                          <a:ea typeface="HG丸ｺﾞｼｯｸM-PRO" panose="020F0600000000000000" pitchFamily="50" charset="-128"/>
                        </a:rPr>
                        <a:t>・</a:t>
                      </a:r>
                      <a:r>
                        <a:rPr kumimoji="1" lang="en-US" altLang="ja-JP" sz="1280" dirty="0">
                          <a:latin typeface="HG丸ｺﾞｼｯｸM-PRO" panose="020F0600000000000000" pitchFamily="50" charset="-128"/>
                          <a:ea typeface="HG丸ｺﾞｼｯｸM-PRO" panose="020F0600000000000000" pitchFamily="50" charset="-128"/>
                        </a:rPr>
                        <a:t>Disclosing</a:t>
                      </a:r>
                      <a:r>
                        <a:rPr kumimoji="1" lang="en-US" altLang="ja-JP" sz="1280" baseline="0" dirty="0">
                          <a:latin typeface="HG丸ｺﾞｼｯｸM-PRO" panose="020F0600000000000000" pitchFamily="50" charset="-128"/>
                          <a:ea typeface="HG丸ｺﾞｼｯｸM-PRO" panose="020F0600000000000000" pitchFamily="50" charset="-128"/>
                        </a:rPr>
                        <a:t> n</a:t>
                      </a:r>
                      <a:r>
                        <a:rPr kumimoji="1" lang="ja-JP" altLang="en-US" sz="1280" dirty="0">
                          <a:latin typeface="HG丸ｺﾞｼｯｸM-PRO" panose="020F0600000000000000" pitchFamily="50" charset="-128"/>
                          <a:ea typeface="HG丸ｺﾞｼｯｸM-PRO" panose="020F0600000000000000" pitchFamily="50" charset="-128"/>
                        </a:rPr>
                        <a:t>eeds </a:t>
                      </a:r>
                      <a:endParaRPr kumimoji="1" lang="en-US" altLang="ja-JP" sz="1280" dirty="0">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80" dirty="0">
                          <a:latin typeface="HG丸ｺﾞｼｯｸM-PRO" panose="020F0600000000000000" pitchFamily="50" charset="-128"/>
                          <a:ea typeface="HG丸ｺﾞｼｯｸM-PRO" panose="020F0600000000000000" pitchFamily="50" charset="-128"/>
                        </a:rPr>
                        <a:t>・</a:t>
                      </a:r>
                      <a:r>
                        <a:rPr kumimoji="1" lang="en-US" altLang="ja-JP" sz="1280" dirty="0">
                          <a:latin typeface="HG丸ｺﾞｼｯｸM-PRO" panose="020F0600000000000000" pitchFamily="50" charset="-128"/>
                          <a:ea typeface="HG丸ｺﾞｼｯｸM-PRO" panose="020F0600000000000000" pitchFamily="50" charset="-128"/>
                        </a:rPr>
                        <a:t>Conducting p</a:t>
                      </a:r>
                      <a:r>
                        <a:rPr kumimoji="1" lang="ja-JP" altLang="en-US" sz="1280" dirty="0">
                          <a:latin typeface="HG丸ｺﾞｼｯｸM-PRO" panose="020F0600000000000000" pitchFamily="50" charset="-128"/>
                          <a:ea typeface="HG丸ｺﾞｼｯｸM-PRO" panose="020F0600000000000000" pitchFamily="50" charset="-128"/>
                        </a:rPr>
                        <a:t>artner </a:t>
                      </a:r>
                      <a:r>
                        <a:rPr kumimoji="1" lang="en-US" altLang="ja-JP" sz="1280" dirty="0">
                          <a:latin typeface="HG丸ｺﾞｼｯｸM-PRO" panose="020F0600000000000000" pitchFamily="50" charset="-128"/>
                          <a:ea typeface="HG丸ｺﾞｼｯｸM-PRO" panose="020F0600000000000000" pitchFamily="50" charset="-128"/>
                        </a:rPr>
                        <a:t>r</a:t>
                      </a:r>
                      <a:r>
                        <a:rPr kumimoji="1" lang="ja-JP" altLang="en-US" sz="1280" dirty="0">
                          <a:latin typeface="HG丸ｺﾞｼｯｸM-PRO" panose="020F0600000000000000" pitchFamily="50" charset="-128"/>
                          <a:ea typeface="HG丸ｺﾞｼｯｸM-PRO" panose="020F0600000000000000" pitchFamily="50" charset="-128"/>
                        </a:rPr>
                        <a:t>ecruitment </a:t>
                      </a:r>
                      <a:r>
                        <a:rPr kumimoji="1" lang="en-US" altLang="ja-JP" sz="1280" dirty="0">
                          <a:latin typeface="HG丸ｺﾞｼｯｸM-PRO" panose="020F0600000000000000" pitchFamily="50" charset="-128"/>
                          <a:ea typeface="HG丸ｺﾞｼｯｸM-PRO" panose="020F0600000000000000" pitchFamily="50" charset="-128"/>
                        </a:rPr>
                        <a:t>e</a:t>
                      </a:r>
                      <a:r>
                        <a:rPr kumimoji="1" lang="ja-JP" altLang="en-US" sz="1280" dirty="0">
                          <a:latin typeface="HG丸ｺﾞｼｯｸM-PRO" panose="020F0600000000000000" pitchFamily="50" charset="-128"/>
                          <a:ea typeface="HG丸ｺﾞｼｯｸM-PRO" panose="020F0600000000000000" pitchFamily="50" charset="-128"/>
                        </a:rPr>
                        <a:t>vent</a:t>
                      </a:r>
                    </a:p>
                  </a:txBody>
                  <a:tcPr/>
                </a:tc>
                <a:tc>
                  <a:txBody>
                    <a:bodyPr/>
                    <a:lstStyle/>
                    <a:p>
                      <a:r>
                        <a:rPr kumimoji="1" lang="en-US" altLang="ja-JP" sz="1280" dirty="0">
                          <a:latin typeface="HG丸ｺﾞｼｯｸM-PRO" panose="020F0600000000000000" pitchFamily="50" charset="-128"/>
                          <a:ea typeface="HG丸ｺﾞｼｯｸM-PRO" panose="020F0600000000000000" pitchFamily="50" charset="-128"/>
                        </a:rPr>
                        <a:t>1.5 million yen/4 months</a:t>
                      </a:r>
                    </a:p>
                    <a:p>
                      <a:endParaRPr kumimoji="1" lang="en-US" altLang="ja-JP" sz="1280" dirty="0">
                        <a:latin typeface="HG丸ｺﾞｼｯｸM-PRO" panose="020F0600000000000000" pitchFamily="50" charset="-128"/>
                        <a:ea typeface="HG丸ｺﾞｼｯｸM-PRO" panose="020F0600000000000000" pitchFamily="50" charset="-128"/>
                      </a:endParaRPr>
                    </a:p>
                    <a:p>
                      <a:endParaRPr kumimoji="1" lang="en-US" altLang="ja-JP" sz="1280" dirty="0">
                        <a:latin typeface="HG丸ｺﾞｼｯｸM-PRO" panose="020F0600000000000000" pitchFamily="50" charset="-128"/>
                        <a:ea typeface="HG丸ｺﾞｼｯｸM-PRO" panose="020F0600000000000000" pitchFamily="50" charset="-128"/>
                      </a:endParaRPr>
                    </a:p>
                    <a:p>
                      <a:r>
                        <a:rPr kumimoji="1" lang="en-US" altLang="ja-JP" sz="1280" dirty="0">
                          <a:latin typeface="HG丸ｺﾞｼｯｸM-PRO" panose="020F0600000000000000" pitchFamily="50" charset="-128"/>
                          <a:ea typeface="HG丸ｺﾞｼｯｸM-PRO" panose="020F0600000000000000" pitchFamily="50" charset="-128"/>
                        </a:rPr>
                        <a:t>Held at 5 million/2 sites</a:t>
                      </a:r>
                      <a:endParaRPr kumimoji="1" lang="ja-JP" altLang="en-US" sz="1280"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10004"/>
                  </a:ext>
                </a:extLst>
              </a:tr>
            </a:tbl>
          </a:graphicData>
        </a:graphic>
      </p:graphicFrame>
      <p:sp>
        <p:nvSpPr>
          <p:cNvPr id="2" name="スライド番号プレースホルダー 1"/>
          <p:cNvSpPr>
            <a:spLocks noGrp="1"/>
          </p:cNvSpPr>
          <p:nvPr>
            <p:ph type="sldNum" sz="quarter" idx="12"/>
          </p:nvPr>
        </p:nvSpPr>
        <p:spPr/>
        <p:txBody>
          <a:bodyPr/>
          <a:lstStyle/>
          <a:p>
            <a:fld id="{2B7DEB09-D5FE-45AD-B163-756E177F58ED}" type="slidenum">
              <a:rPr kumimoji="1" lang="ja-JP" altLang="en-US" smtClean="0"/>
              <a:t>11</a:t>
            </a:fld>
            <a:endParaRPr kumimoji="1" lang="ja-JP" altLang="en-US"/>
          </a:p>
        </p:txBody>
      </p:sp>
    </p:spTree>
    <p:extLst>
      <p:ext uri="{BB962C8B-B14F-4D97-AF65-F5344CB8AC3E}">
        <p14:creationId xmlns:p14="http://schemas.microsoft.com/office/powerpoint/2010/main" val="1059900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467544" y="-157410"/>
            <a:ext cx="8676456" cy="70609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3520" kern="1200">
                <a:solidFill>
                  <a:schemeClr val="tx1"/>
                </a:solidFill>
                <a:latin typeface="+mj-lt"/>
                <a:ea typeface="+mj-ea"/>
                <a:cs typeface="+mj-cs"/>
              </a:defRPr>
            </a:lvl1pPr>
          </a:lstStyle>
          <a:p>
            <a:pPr algn="l"/>
            <a:r>
              <a:rPr lang="en-US" altLang="ja-JP" sz="2880" b="1" dirty="0">
                <a:latin typeface="HG丸ｺﾞｼｯｸM-PRO" panose="020F0600000000000000" pitchFamily="50" charset="-128"/>
                <a:ea typeface="HG丸ｺﾞｼｯｸM-PRO" panose="020F0600000000000000" pitchFamily="50" charset="-128"/>
              </a:rPr>
              <a:t>1. Example</a:t>
            </a:r>
            <a:endParaRPr lang="ja-JP" altLang="en-US" sz="2880" b="1" dirty="0">
              <a:latin typeface="HG丸ｺﾞｼｯｸM-PRO" panose="020F0600000000000000" pitchFamily="50" charset="-128"/>
              <a:ea typeface="HG丸ｺﾞｼｯｸM-PRO" panose="020F0600000000000000" pitchFamily="50" charset="-128"/>
            </a:endParaRPr>
          </a:p>
        </p:txBody>
      </p:sp>
      <p:cxnSp>
        <p:nvCxnSpPr>
          <p:cNvPr id="9" name="直線コネクタ 8"/>
          <p:cNvCxnSpPr/>
          <p:nvPr/>
        </p:nvCxnSpPr>
        <p:spPr>
          <a:xfrm>
            <a:off x="429905" y="548680"/>
            <a:ext cx="6408712" cy="0"/>
          </a:xfrm>
          <a:prstGeom prst="line">
            <a:avLst/>
          </a:prstGeom>
          <a:ln w="130175">
            <a:gradFill flip="none" rotWithShape="1">
              <a:gsLst>
                <a:gs pos="0">
                  <a:srgbClr val="FFC000"/>
                </a:gs>
                <a:gs pos="100000">
                  <a:schemeClr val="bg1"/>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4" name="表 3"/>
          <p:cNvGraphicFramePr>
            <a:graphicFrameLocks noGrp="1"/>
          </p:cNvGraphicFramePr>
          <p:nvPr>
            <p:extLst>
              <p:ext uri="{D42A27DB-BD31-4B8C-83A1-F6EECF244321}">
                <p14:modId xmlns:p14="http://schemas.microsoft.com/office/powerpoint/2010/main" val="4007878788"/>
              </p:ext>
            </p:extLst>
          </p:nvPr>
        </p:nvGraphicFramePr>
        <p:xfrm>
          <a:off x="251519" y="646384"/>
          <a:ext cx="8760297" cy="6094984"/>
        </p:xfrm>
        <a:graphic>
          <a:graphicData uri="http://schemas.openxmlformats.org/drawingml/2006/table">
            <a:tbl>
              <a:tblPr firstRow="1" bandRow="1">
                <a:tableStyleId>{5C22544A-7EE6-4342-B048-85BDC9FD1C3A}</a:tableStyleId>
              </a:tblPr>
              <a:tblGrid>
                <a:gridCol w="2088233">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gridCol w="2135560">
                  <a:extLst>
                    <a:ext uri="{9D8B030D-6E8A-4147-A177-3AD203B41FA5}">
                      <a16:colId xmlns:a16="http://schemas.microsoft.com/office/drawing/2014/main" val="20002"/>
                    </a:ext>
                  </a:extLst>
                </a:gridCol>
              </a:tblGrid>
              <a:tr h="370840">
                <a:tc>
                  <a:txBody>
                    <a:bodyPr/>
                    <a:lstStyle/>
                    <a:p>
                      <a:r>
                        <a:rPr kumimoji="1" lang="ja-JP" altLang="en-US" sz="1280" dirty="0">
                          <a:latin typeface="HG丸ｺﾞｼｯｸM-PRO" panose="020F0600000000000000" pitchFamily="50" charset="-128"/>
                          <a:ea typeface="HG丸ｺﾞｼｯｸM-PRO" panose="020F0600000000000000" pitchFamily="50" charset="-128"/>
                        </a:rPr>
                        <a:t>firm type</a:t>
                      </a:r>
                    </a:p>
                  </a:txBody>
                  <a:tcPr/>
                </a:tc>
                <a:tc>
                  <a:txBody>
                    <a:bodyPr/>
                    <a:lstStyle/>
                    <a:p>
                      <a:r>
                        <a:rPr kumimoji="1" lang="ja-JP" altLang="en-US" sz="1280" dirty="0">
                          <a:latin typeface="HG丸ｺﾞｼｯｸM-PRO" panose="020F0600000000000000" pitchFamily="50" charset="-128"/>
                          <a:ea typeface="HG丸ｺﾞｼｯｸM-PRO" panose="020F0600000000000000" pitchFamily="50" charset="-128"/>
                        </a:rPr>
                        <a:t>comprehensive content</a:t>
                      </a:r>
                    </a:p>
                  </a:txBody>
                  <a:tcPr/>
                </a:tc>
                <a:tc>
                  <a:txBody>
                    <a:bodyPr/>
                    <a:lstStyle/>
                    <a:p>
                      <a:r>
                        <a:rPr kumimoji="1" lang="ja-JP" altLang="en-US" sz="1280" dirty="0">
                          <a:latin typeface="HG丸ｺﾞｼｯｸM-PRO" panose="020F0600000000000000" pitchFamily="50" charset="-128"/>
                          <a:ea typeface="HG丸ｺﾞｼｯｸM-PRO" panose="020F0600000000000000" pitchFamily="50" charset="-128"/>
                        </a:rPr>
                        <a:t>Cost/Duration</a:t>
                      </a: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80" dirty="0">
                          <a:latin typeface="HG丸ｺﾞｼｯｸM-PRO" panose="020F0600000000000000" pitchFamily="50" charset="-128"/>
                          <a:ea typeface="HG丸ｺﾞｼｯｸM-PRO" panose="020F0600000000000000" pitchFamily="50" charset="-128"/>
                        </a:rPr>
                        <a:t>Manufacturing</a:t>
                      </a:r>
                      <a:r>
                        <a:rPr kumimoji="1" lang="ja-JP" altLang="en-US" sz="1280" dirty="0">
                          <a:latin typeface="HG丸ｺﾞｼｯｸM-PRO" panose="020F0600000000000000" pitchFamily="50" charset="-128"/>
                          <a:ea typeface="HG丸ｺﾞｼｯｸM-PRO" panose="020F0600000000000000" pitchFamily="50" charset="-128"/>
                        </a:rPr>
                        <a:t> and </a:t>
                      </a:r>
                      <a:r>
                        <a:rPr kumimoji="1" lang="en-US" altLang="ja-JP" sz="1280" dirty="0">
                          <a:latin typeface="HG丸ｺﾞｼｯｸM-PRO" panose="020F0600000000000000" pitchFamily="50" charset="-128"/>
                          <a:ea typeface="HG丸ｺﾞｼｯｸM-PRO" panose="020F0600000000000000" pitchFamily="50" charset="-128"/>
                        </a:rPr>
                        <a:t>sales</a:t>
                      </a:r>
                      <a:r>
                        <a:rPr kumimoji="1" lang="en-US" altLang="ja-JP" sz="1280" baseline="0" dirty="0">
                          <a:latin typeface="HG丸ｺﾞｼｯｸM-PRO" panose="020F0600000000000000" pitchFamily="50" charset="-128"/>
                          <a:ea typeface="HG丸ｺﾞｼｯｸM-PRO" panose="020F0600000000000000" pitchFamily="50" charset="-128"/>
                        </a:rPr>
                        <a:t> company</a:t>
                      </a:r>
                      <a:r>
                        <a:rPr kumimoji="1" lang="ja-JP" altLang="en-US" sz="1280" dirty="0">
                          <a:latin typeface="HG丸ｺﾞｼｯｸM-PRO" panose="020F0600000000000000" pitchFamily="50" charset="-128"/>
                          <a:ea typeface="HG丸ｺﾞｼｯｸM-PRO" panose="020F0600000000000000" pitchFamily="50" charset="-128"/>
                        </a:rPr>
                        <a:t> </a:t>
                      </a:r>
                      <a:r>
                        <a:rPr kumimoji="1" lang="en-US" altLang="ja-JP" sz="1280" dirty="0">
                          <a:latin typeface="HG丸ｺﾞｼｯｸM-PRO" panose="020F0600000000000000" pitchFamily="50" charset="-128"/>
                          <a:ea typeface="HG丸ｺﾞｼｯｸM-PRO" panose="020F0600000000000000" pitchFamily="50" charset="-128"/>
                        </a:rPr>
                        <a:t>for</a:t>
                      </a:r>
                      <a:r>
                        <a:rPr kumimoji="1" lang="en-US" altLang="ja-JP" sz="1280" baseline="0" dirty="0">
                          <a:latin typeface="HG丸ｺﾞｼｯｸM-PRO" panose="020F0600000000000000" pitchFamily="50" charset="-128"/>
                          <a:ea typeface="HG丸ｺﾞｼｯｸM-PRO" panose="020F0600000000000000" pitchFamily="50" charset="-128"/>
                        </a:rPr>
                        <a:t> </a:t>
                      </a:r>
                      <a:r>
                        <a:rPr kumimoji="1" lang="ja-JP" altLang="en-US" sz="1280" dirty="0">
                          <a:latin typeface="HG丸ｺﾞｼｯｸM-PRO" panose="020F0600000000000000" pitchFamily="50" charset="-128"/>
                          <a:ea typeface="HG丸ｺﾞｼｯｸM-PRO" panose="020F0600000000000000" pitchFamily="50" charset="-128"/>
                        </a:rPr>
                        <a:t> chemical</a:t>
                      </a:r>
                      <a:r>
                        <a:rPr kumimoji="1" lang="ja-JP" altLang="en-US" sz="1280" baseline="0" dirty="0">
                          <a:latin typeface="HG丸ｺﾞｼｯｸM-PRO" panose="020F0600000000000000" pitchFamily="50" charset="-128"/>
                          <a:ea typeface="HG丸ｺﾞｼｯｸM-PRO" panose="020F0600000000000000" pitchFamily="50" charset="-128"/>
                        </a:rPr>
                        <a:t> </a:t>
                      </a:r>
                      <a:r>
                        <a:rPr kumimoji="1" lang="en-US" altLang="ja-JP" sz="1280" baseline="0" dirty="0">
                          <a:latin typeface="HG丸ｺﾞｼｯｸM-PRO" panose="020F0600000000000000" pitchFamily="50" charset="-128"/>
                          <a:ea typeface="HG丸ｺﾞｼｯｸM-PRO" panose="020F0600000000000000" pitchFamily="50" charset="-128"/>
                        </a:rPr>
                        <a:t>products</a:t>
                      </a:r>
                      <a:endParaRPr kumimoji="1" lang="en-US" altLang="ja-JP" sz="1280" dirty="0">
                        <a:latin typeface="HG丸ｺﾞｼｯｸM-PRO" panose="020F0600000000000000" pitchFamily="50" charset="-128"/>
                        <a:ea typeface="HG丸ｺﾞｼｯｸM-PRO" panose="020F0600000000000000" pitchFamily="50" charset="-128"/>
                      </a:endParaRPr>
                    </a:p>
                  </a:txBody>
                  <a:tcPr/>
                </a:tc>
                <a:tc>
                  <a:txBody>
                    <a:bodyPr/>
                    <a:lstStyle/>
                    <a:p>
                      <a:r>
                        <a:rPr lang="ja-JP" altLang="en-US" sz="1280" dirty="0">
                          <a:latin typeface="HG丸ｺﾞｼｯｸM-PRO" panose="020F0600000000000000" pitchFamily="50" charset="-128"/>
                          <a:ea typeface="HG丸ｺﾞｼｯｸM-PRO" panose="020F0600000000000000" pitchFamily="50" charset="-128"/>
                        </a:rPr>
                        <a:t>・</a:t>
                      </a:r>
                      <a:r>
                        <a:rPr lang="en-US" altLang="ja-JP" sz="1280" dirty="0">
                          <a:latin typeface="HG丸ｺﾞｼｯｸM-PRO" panose="020F0600000000000000" pitchFamily="50" charset="-128"/>
                          <a:ea typeface="HG丸ｺﾞｼｯｸM-PRO" panose="020F0600000000000000" pitchFamily="50" charset="-128"/>
                        </a:rPr>
                        <a:t>R</a:t>
                      </a:r>
                      <a:r>
                        <a:rPr lang="ja-JP" altLang="en-US" sz="1280" dirty="0">
                          <a:latin typeface="HG丸ｺﾞｼｯｸM-PRO" panose="020F0600000000000000" pitchFamily="50" charset="-128"/>
                          <a:ea typeface="HG丸ｺﾞｼｯｸM-PRO" panose="020F0600000000000000" pitchFamily="50" charset="-128"/>
                        </a:rPr>
                        <a:t>esearch seeds search, interviews with researchers, interview coordination, (pre-validation), preparation of joint research proposals, and contract support</a:t>
                      </a:r>
                      <a:r>
                        <a:rPr lang="ja-JP" altLang="en-US" sz="1280" baseline="0" dirty="0">
                          <a:latin typeface="HG丸ｺﾞｼｯｸM-PRO" panose="020F0600000000000000" pitchFamily="50" charset="-128"/>
                          <a:ea typeface="HG丸ｺﾞｼｯｸM-PRO" panose="020F0600000000000000" pitchFamily="50" charset="-128"/>
                        </a:rPr>
                        <a:t> </a:t>
                      </a:r>
                      <a:r>
                        <a:rPr lang="en-US" altLang="ja-JP" sz="1280" baseline="0" dirty="0">
                          <a:latin typeface="HG丸ｺﾞｼｯｸM-PRO" panose="020F0600000000000000" pitchFamily="50" charset="-128"/>
                          <a:ea typeface="HG丸ｺﾞｼｯｸM-PRO" panose="020F0600000000000000" pitchFamily="50" charset="-128"/>
                        </a:rPr>
                        <a:t>are conducted.</a:t>
                      </a:r>
                      <a:endParaRPr kumimoji="1" lang="ja-JP" altLang="en-US" sz="1280" dirty="0">
                        <a:latin typeface="HG丸ｺﾞｼｯｸM-PRO" panose="020F0600000000000000" pitchFamily="50" charset="-128"/>
                        <a:ea typeface="HG丸ｺﾞｼｯｸM-PRO" panose="020F0600000000000000" pitchFamily="50" charset="-128"/>
                      </a:endParaRPr>
                    </a:p>
                  </a:txBody>
                  <a:tcPr/>
                </a:tc>
                <a:tc>
                  <a:txBody>
                    <a:bodyPr/>
                    <a:lstStyle/>
                    <a:p>
                      <a:r>
                        <a:rPr kumimoji="1" lang="en-US" altLang="ja-JP" sz="1280" dirty="0">
                          <a:latin typeface="HG丸ｺﾞｼｯｸM-PRO" panose="020F0600000000000000" pitchFamily="50" charset="-128"/>
                          <a:ea typeface="HG丸ｺﾞｼｯｸM-PRO" panose="020F0600000000000000" pitchFamily="50" charset="-128"/>
                        </a:rPr>
                        <a:t>1.5 million yen/10 months</a:t>
                      </a:r>
                    </a:p>
                    <a:p>
                      <a:r>
                        <a:rPr kumimoji="1" lang="ja-JP" altLang="en-US" sz="1280" dirty="0">
                          <a:latin typeface="HG丸ｺﾞｼｯｸM-PRO" panose="020F0600000000000000" pitchFamily="50" charset="-128"/>
                          <a:ea typeface="HG丸ｺﾞｼｯｸM-PRO" panose="020F0600000000000000" pitchFamily="50" charset="-128"/>
                        </a:rPr>
                        <a:t>In addition to the above,</a:t>
                      </a:r>
                      <a:endParaRPr kumimoji="1" lang="en-US" altLang="ja-JP" sz="1280" dirty="0">
                        <a:latin typeface="HG丸ｺﾞｼｯｸM-PRO" panose="020F0600000000000000" pitchFamily="50" charset="-128"/>
                        <a:ea typeface="HG丸ｺﾞｼｯｸM-PRO" panose="020F0600000000000000" pitchFamily="50" charset="-128"/>
                      </a:endParaRPr>
                    </a:p>
                    <a:p>
                      <a:r>
                        <a:rPr kumimoji="1" lang="ja-JP" altLang="en-US" sz="1280" dirty="0">
                          <a:latin typeface="HG丸ｺﾞｼｯｸM-PRO" panose="020F0600000000000000" pitchFamily="50" charset="-128"/>
                          <a:ea typeface="HG丸ｺﾞｼｯｸM-PRO" panose="020F0600000000000000" pitchFamily="50" charset="-128"/>
                        </a:rPr>
                        <a:t>150,000 yen per 1 pre-inspection (</a:t>
                      </a:r>
                      <a:r>
                        <a:rPr kumimoji="1" lang="en-US" altLang="ja-JP" sz="1280" dirty="0">
                          <a:latin typeface="HG丸ｺﾞｼｯｸM-PRO" panose="020F0600000000000000" pitchFamily="50" charset="-128"/>
                          <a:ea typeface="HG丸ｺﾞｼｯｸM-PRO" panose="020F0600000000000000" pitchFamily="50" charset="-128"/>
                        </a:rPr>
                        <a:t>It</a:t>
                      </a:r>
                      <a:r>
                        <a:rPr kumimoji="1" lang="en-US" altLang="ja-JP" sz="1280" baseline="0" dirty="0">
                          <a:latin typeface="HG丸ｺﾞｼｯｸM-PRO" panose="020F0600000000000000" pitchFamily="50" charset="-128"/>
                          <a:ea typeface="HG丸ｺﾞｼｯｸM-PRO" panose="020F0600000000000000" pitchFamily="50" charset="-128"/>
                        </a:rPr>
                        <a:t> m</a:t>
                      </a:r>
                      <a:r>
                        <a:rPr kumimoji="1" lang="ja-JP" altLang="en-US" sz="1280" dirty="0">
                          <a:latin typeface="HG丸ｺﾞｼｯｸM-PRO" panose="020F0600000000000000" pitchFamily="50" charset="-128"/>
                          <a:ea typeface="HG丸ｺﾞｼｯｸM-PRO" panose="020F0600000000000000" pitchFamily="50" charset="-128"/>
                        </a:rPr>
                        <a:t>ay be paid to researchers separately)</a:t>
                      </a:r>
                    </a:p>
                  </a:txBody>
                  <a:tcPr/>
                </a:tc>
                <a:extLst>
                  <a:ext uri="{0D108BD9-81ED-4DB2-BD59-A6C34878D82A}">
                    <a16:rowId xmlns:a16="http://schemas.microsoft.com/office/drawing/2014/main" val="10001"/>
                  </a:ext>
                </a:extLst>
              </a:tr>
              <a:tr h="370840">
                <a:tc>
                  <a:txBody>
                    <a:bodyPr/>
                    <a:lstStyle/>
                    <a:p>
                      <a:r>
                        <a:rPr kumimoji="1" lang="en-US" altLang="ja-JP" sz="1280" dirty="0">
                          <a:latin typeface="HG丸ｺﾞｼｯｸM-PRO" panose="020F0600000000000000" pitchFamily="50" charset="-128"/>
                          <a:ea typeface="HG丸ｺﾞｼｯｸM-PRO" panose="020F0600000000000000" pitchFamily="50" charset="-128"/>
                        </a:rPr>
                        <a:t>G</a:t>
                      </a:r>
                      <a:r>
                        <a:rPr kumimoji="1" lang="ja-JP" altLang="en-US" sz="1280" dirty="0">
                          <a:latin typeface="HG丸ｺﾞｼｯｸM-PRO" panose="020F0600000000000000" pitchFamily="50" charset="-128"/>
                          <a:ea typeface="HG丸ｺﾞｼｯｸM-PRO" panose="020F0600000000000000" pitchFamily="50" charset="-128"/>
                        </a:rPr>
                        <a:t>aming company</a:t>
                      </a:r>
                    </a:p>
                  </a:txBody>
                  <a:tcPr/>
                </a:tc>
                <a:tc>
                  <a:txBody>
                    <a:bodyPr/>
                    <a:lstStyle/>
                    <a:p>
                      <a:r>
                        <a:rPr kumimoji="1" lang="ja-JP" altLang="en-US" sz="1280" dirty="0">
                          <a:latin typeface="HG丸ｺﾞｼｯｸM-PRO" panose="020F0600000000000000" pitchFamily="50" charset="-128"/>
                          <a:ea typeface="HG丸ｺﾞｼｯｸM-PRO" panose="020F0600000000000000" pitchFamily="50" charset="-128"/>
                        </a:rPr>
                        <a:t>・</a:t>
                      </a:r>
                      <a:r>
                        <a:rPr kumimoji="1" lang="en-US" altLang="ja-JP" sz="1280" dirty="0">
                          <a:latin typeface="HG丸ｺﾞｼｯｸM-PRO" panose="020F0600000000000000" pitchFamily="50" charset="-128"/>
                          <a:ea typeface="HG丸ｺﾞｼｯｸM-PRO" panose="020F0600000000000000" pitchFamily="50" charset="-128"/>
                        </a:rPr>
                        <a:t>C</a:t>
                      </a:r>
                      <a:r>
                        <a:rPr kumimoji="1" lang="ja-JP" altLang="en-US" sz="1280" dirty="0">
                          <a:latin typeface="HG丸ｺﾞｼｯｸM-PRO" panose="020F0600000000000000" pitchFamily="50" charset="-128"/>
                          <a:ea typeface="HG丸ｺﾞｼｯｸM-PRO" panose="020F0600000000000000" pitchFamily="50" charset="-128"/>
                        </a:rPr>
                        <a:t>omprehensive search of AI research seeds, interviews with researchers, </a:t>
                      </a:r>
                      <a:r>
                        <a:rPr kumimoji="1" lang="en-US" altLang="ja-JP" sz="1280" dirty="0">
                          <a:latin typeface="HG丸ｺﾞｼｯｸM-PRO" panose="020F0600000000000000" pitchFamily="50" charset="-128"/>
                          <a:ea typeface="HG丸ｺﾞｼｯｸM-PRO" panose="020F0600000000000000" pitchFamily="50" charset="-128"/>
                        </a:rPr>
                        <a:t>interview</a:t>
                      </a:r>
                      <a:r>
                        <a:rPr kumimoji="1" lang="en-US" altLang="ja-JP" sz="1280" baseline="0" dirty="0">
                          <a:latin typeface="HG丸ｺﾞｼｯｸM-PRO" panose="020F0600000000000000" pitchFamily="50" charset="-128"/>
                          <a:ea typeface="HG丸ｺﾞｼｯｸM-PRO" panose="020F0600000000000000" pitchFamily="50" charset="-128"/>
                        </a:rPr>
                        <a:t> </a:t>
                      </a:r>
                      <a:r>
                        <a:rPr kumimoji="1" lang="ja-JP" altLang="en-US" sz="1280" dirty="0">
                          <a:latin typeface="HG丸ｺﾞｼｯｸM-PRO" panose="020F0600000000000000" pitchFamily="50" charset="-128"/>
                          <a:ea typeface="HG丸ｺﾞｼｯｸM-PRO" panose="020F0600000000000000" pitchFamily="50" charset="-128"/>
                        </a:rPr>
                        <a:t>coordination, (pre-validation), preparation of joint research proposals, and contract support</a:t>
                      </a:r>
                      <a:r>
                        <a:rPr kumimoji="1" lang="ja-JP" altLang="en-US" sz="1280" baseline="0" dirty="0">
                          <a:latin typeface="HG丸ｺﾞｼｯｸM-PRO" panose="020F0600000000000000" pitchFamily="50" charset="-128"/>
                          <a:ea typeface="HG丸ｺﾞｼｯｸM-PRO" panose="020F0600000000000000" pitchFamily="50" charset="-128"/>
                        </a:rPr>
                        <a:t> </a:t>
                      </a:r>
                      <a:r>
                        <a:rPr kumimoji="1" lang="en-US" altLang="ja-JP" sz="1280" baseline="0" dirty="0">
                          <a:latin typeface="HG丸ｺﾞｼｯｸM-PRO" panose="020F0600000000000000" pitchFamily="50" charset="-128"/>
                          <a:ea typeface="HG丸ｺﾞｼｯｸM-PRO" panose="020F0600000000000000" pitchFamily="50" charset="-128"/>
                        </a:rPr>
                        <a:t>are conducted.</a:t>
                      </a:r>
                      <a:endParaRPr kumimoji="1" lang="ja-JP" altLang="en-US" sz="1280" dirty="0">
                        <a:latin typeface="HG丸ｺﾞｼｯｸM-PRO" panose="020F0600000000000000" pitchFamily="50" charset="-128"/>
                        <a:ea typeface="HG丸ｺﾞｼｯｸM-PRO" panose="020F0600000000000000" pitchFamily="50" charset="-128"/>
                      </a:endParaRPr>
                    </a:p>
                  </a:txBody>
                  <a:tcPr/>
                </a:tc>
                <a:tc>
                  <a:txBody>
                    <a:bodyPr/>
                    <a:lstStyle/>
                    <a:p>
                      <a:r>
                        <a:rPr kumimoji="1" lang="en-US" altLang="ja-JP" sz="1280" dirty="0">
                          <a:latin typeface="HG丸ｺﾞｼｯｸM-PRO" panose="020F0600000000000000" pitchFamily="50" charset="-128"/>
                          <a:ea typeface="HG丸ｺﾞｼｯｸM-PRO" panose="020F0600000000000000" pitchFamily="50" charset="-128"/>
                        </a:rPr>
                        <a:t>1.5 million yen/10 months</a:t>
                      </a:r>
                    </a:p>
                    <a:p>
                      <a:r>
                        <a:rPr kumimoji="1" lang="ja-JP" altLang="en-US" sz="1280" dirty="0">
                          <a:latin typeface="HG丸ｺﾞｼｯｸM-PRO" panose="020F0600000000000000" pitchFamily="50" charset="-128"/>
                          <a:ea typeface="HG丸ｺﾞｼｯｸM-PRO" panose="020F0600000000000000" pitchFamily="50" charset="-128"/>
                        </a:rPr>
                        <a:t>In addition to the above,</a:t>
                      </a:r>
                      <a:endParaRPr kumimoji="1" lang="en-US" altLang="ja-JP" sz="1280" dirty="0">
                        <a:latin typeface="HG丸ｺﾞｼｯｸM-PRO" panose="020F0600000000000000" pitchFamily="50" charset="-128"/>
                        <a:ea typeface="HG丸ｺﾞｼｯｸM-PRO" panose="020F0600000000000000" pitchFamily="50" charset="-128"/>
                      </a:endParaRPr>
                    </a:p>
                    <a:p>
                      <a:r>
                        <a:rPr kumimoji="1" lang="ja-JP" altLang="en-US" sz="1280" dirty="0">
                          <a:latin typeface="HG丸ｺﾞｼｯｸM-PRO" panose="020F0600000000000000" pitchFamily="50" charset="-128"/>
                          <a:ea typeface="HG丸ｺﾞｼｯｸM-PRO" panose="020F0600000000000000" pitchFamily="50" charset="-128"/>
                        </a:rPr>
                        <a:t>150,000 yen per 1 pre-inspection (</a:t>
                      </a:r>
                      <a:r>
                        <a:rPr kumimoji="1" lang="en-US" altLang="ja-JP" sz="1280" dirty="0">
                          <a:latin typeface="HG丸ｺﾞｼｯｸM-PRO" panose="020F0600000000000000" pitchFamily="50" charset="-128"/>
                          <a:ea typeface="HG丸ｺﾞｼｯｸM-PRO" panose="020F0600000000000000" pitchFamily="50" charset="-128"/>
                        </a:rPr>
                        <a:t>It m</a:t>
                      </a:r>
                      <a:r>
                        <a:rPr kumimoji="1" lang="ja-JP" altLang="en-US" sz="1280" dirty="0">
                          <a:latin typeface="HG丸ｺﾞｼｯｸM-PRO" panose="020F0600000000000000" pitchFamily="50" charset="-128"/>
                          <a:ea typeface="HG丸ｺﾞｼｯｸM-PRO" panose="020F0600000000000000" pitchFamily="50" charset="-128"/>
                        </a:rPr>
                        <a:t>ay be paid to researchers separately)</a:t>
                      </a:r>
                    </a:p>
                  </a:txBody>
                  <a:tcPr/>
                </a:tc>
                <a:extLst>
                  <a:ext uri="{0D108BD9-81ED-4DB2-BD59-A6C34878D82A}">
                    <a16:rowId xmlns:a16="http://schemas.microsoft.com/office/drawing/2014/main" val="10002"/>
                  </a:ext>
                </a:extLst>
              </a:tr>
              <a:tr h="370840">
                <a:tc>
                  <a:txBody>
                    <a:bodyPr/>
                    <a:lstStyle/>
                    <a:p>
                      <a:r>
                        <a:rPr kumimoji="1" lang="ja-JP" altLang="en-US" sz="1280" dirty="0">
                          <a:latin typeface="HG丸ｺﾞｼｯｸM-PRO" panose="020F0600000000000000" pitchFamily="50" charset="-128"/>
                          <a:ea typeface="HG丸ｺﾞｼｯｸM-PRO" panose="020F0600000000000000" pitchFamily="50" charset="-128"/>
                        </a:rPr>
                        <a:t>Automotive parts companies</a:t>
                      </a:r>
                    </a:p>
                  </a:txBody>
                  <a:tcPr/>
                </a:tc>
                <a:tc>
                  <a:txBody>
                    <a:bodyPr/>
                    <a:lstStyle/>
                    <a:p>
                      <a:r>
                        <a:rPr kumimoji="1" lang="ja-JP" altLang="en-US" sz="1280" dirty="0">
                          <a:latin typeface="HG丸ｺﾞｼｯｸM-PRO" panose="020F0600000000000000" pitchFamily="50" charset="-128"/>
                          <a:ea typeface="HG丸ｺﾞｼｯｸM-PRO" panose="020F0600000000000000" pitchFamily="50" charset="-128"/>
                        </a:rPr>
                        <a:t>・Comprehensive search for sterilization and deodorization</a:t>
                      </a:r>
                      <a:endParaRPr kumimoji="1" lang="en-US" altLang="ja-JP" sz="1280" dirty="0">
                        <a:latin typeface="HG丸ｺﾞｼｯｸM-PRO" panose="020F0600000000000000" pitchFamily="50" charset="-128"/>
                        <a:ea typeface="HG丸ｺﾞｼｯｸM-PRO" panose="020F0600000000000000" pitchFamily="50" charset="-128"/>
                      </a:endParaRPr>
                    </a:p>
                    <a:p>
                      <a:r>
                        <a:rPr kumimoji="1" lang="ja-JP" altLang="en-US" sz="1280" dirty="0">
                          <a:latin typeface="HG丸ｺﾞｼｯｸM-PRO" panose="020F0600000000000000" pitchFamily="50" charset="-128"/>
                          <a:ea typeface="HG丸ｺﾞｼｯｸM-PRO" panose="020F0600000000000000" pitchFamily="50" charset="-128"/>
                        </a:rPr>
                        <a:t>・Search for research seeds </a:t>
                      </a:r>
                      <a:r>
                        <a:rPr kumimoji="1" lang="en-US" altLang="ja-JP" sz="1280" dirty="0">
                          <a:latin typeface="HG丸ｺﾞｼｯｸM-PRO" panose="020F0600000000000000" pitchFamily="50" charset="-128"/>
                          <a:ea typeface="HG丸ｺﾞｼｯｸM-PRO" panose="020F0600000000000000" pitchFamily="50" charset="-128"/>
                        </a:rPr>
                        <a:t>about</a:t>
                      </a:r>
                      <a:r>
                        <a:rPr kumimoji="1" lang="ja-JP" altLang="en-US" sz="1280" dirty="0">
                          <a:latin typeface="HG丸ｺﾞｼｯｸM-PRO" panose="020F0600000000000000" pitchFamily="50" charset="-128"/>
                          <a:ea typeface="HG丸ｺﾞｼｯｸM-PRO" panose="020F0600000000000000" pitchFamily="50" charset="-128"/>
                        </a:rPr>
                        <a:t> issues that cannot be solved by the company, including interviews with researchers</a:t>
                      </a:r>
                      <a:endParaRPr kumimoji="1" lang="en-US" altLang="ja-JP" sz="1280" dirty="0">
                        <a:latin typeface="HG丸ｺﾞｼｯｸM-PRO" panose="020F0600000000000000" pitchFamily="50" charset="-128"/>
                        <a:ea typeface="HG丸ｺﾞｼｯｸM-PRO" panose="020F0600000000000000" pitchFamily="50" charset="-128"/>
                      </a:endParaRPr>
                    </a:p>
                  </a:txBody>
                  <a:tcPr/>
                </a:tc>
                <a:tc>
                  <a:txBody>
                    <a:bodyPr/>
                    <a:lstStyle/>
                    <a:p>
                      <a:r>
                        <a:rPr kumimoji="1" lang="en-US" altLang="ja-JP" sz="1280" dirty="0">
                          <a:latin typeface="HG丸ｺﾞｼｯｸM-PRO" panose="020F0600000000000000" pitchFamily="50" charset="-128"/>
                          <a:ea typeface="HG丸ｺﾞｼｯｸM-PRO" panose="020F0600000000000000" pitchFamily="50" charset="-128"/>
                        </a:rPr>
                        <a:t>600,000 yen/1 month</a:t>
                      </a:r>
                    </a:p>
                    <a:p>
                      <a:endParaRPr kumimoji="1" lang="en-US" altLang="ja-JP" sz="1280" dirty="0">
                        <a:latin typeface="HG丸ｺﾞｼｯｸM-PRO" panose="020F0600000000000000" pitchFamily="50" charset="-128"/>
                        <a:ea typeface="HG丸ｺﾞｼｯｸM-PRO" panose="020F0600000000000000" pitchFamily="50" charset="-128"/>
                      </a:endParaRPr>
                    </a:p>
                    <a:p>
                      <a:r>
                        <a:rPr kumimoji="1" lang="en-US" altLang="ja-JP" sz="1280" dirty="0">
                          <a:latin typeface="HG丸ｺﾞｼｯｸM-PRO" panose="020F0600000000000000" pitchFamily="50" charset="-128"/>
                          <a:ea typeface="HG丸ｺﾞｼｯｸM-PRO" panose="020F0600000000000000" pitchFamily="50" charset="-128"/>
                        </a:rPr>
                        <a:t>600,000 yen/2 months</a:t>
                      </a:r>
                      <a:endParaRPr kumimoji="1" lang="ja-JP" altLang="en-US" sz="1280"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10003"/>
                  </a:ext>
                </a:extLst>
              </a:tr>
              <a:tr h="370840">
                <a:tc>
                  <a:txBody>
                    <a:bodyPr/>
                    <a:lstStyle/>
                    <a:p>
                      <a:r>
                        <a:rPr kumimoji="1" lang="en-US" altLang="ja-JP" sz="1280" dirty="0">
                          <a:latin typeface="HG丸ｺﾞｼｯｸM-PRO" panose="020F0600000000000000" pitchFamily="50" charset="-128"/>
                          <a:ea typeface="HG丸ｺﾞｼｯｸM-PRO" panose="020F0600000000000000" pitchFamily="50" charset="-128"/>
                        </a:rPr>
                        <a:t>V</a:t>
                      </a:r>
                      <a:r>
                        <a:rPr kumimoji="1" lang="ja-JP" altLang="en-US" sz="1280" dirty="0">
                          <a:latin typeface="HG丸ｺﾞｼｯｸM-PRO" panose="020F0600000000000000" pitchFamily="50" charset="-128"/>
                          <a:ea typeface="HG丸ｺﾞｼｯｸM-PRO" panose="020F0600000000000000" pitchFamily="50" charset="-128"/>
                        </a:rPr>
                        <a:t>enture company</a:t>
                      </a:r>
                    </a:p>
                  </a:txBody>
                  <a:tcPr/>
                </a:tc>
                <a:tc>
                  <a:txBody>
                    <a:bodyPr/>
                    <a:lstStyle/>
                    <a:p>
                      <a:r>
                        <a:rPr kumimoji="1" lang="ja-JP" altLang="en-US" sz="1280" dirty="0">
                          <a:latin typeface="HG丸ｺﾞｼｯｸM-PRO" panose="020F0600000000000000" pitchFamily="50" charset="-128"/>
                          <a:ea typeface="HG丸ｺﾞｼｯｸM-PRO" panose="020F0600000000000000" pitchFamily="50" charset="-128"/>
                        </a:rPr>
                        <a:t>・Searching  and interviewing researchers who </a:t>
                      </a:r>
                      <a:r>
                        <a:rPr kumimoji="1" lang="en-US" altLang="ja-JP" sz="1280" dirty="0">
                          <a:latin typeface="HG丸ｺﾞｼｯｸM-PRO" panose="020F0600000000000000" pitchFamily="50" charset="-128"/>
                          <a:ea typeface="HG丸ｺﾞｼｯｸM-PRO" panose="020F0600000000000000" pitchFamily="50" charset="-128"/>
                        </a:rPr>
                        <a:t>utilize</a:t>
                      </a:r>
                      <a:r>
                        <a:rPr kumimoji="1" lang="ja-JP" altLang="en-US" sz="1280" dirty="0">
                          <a:latin typeface="HG丸ｺﾞｼｯｸM-PRO" panose="020F0600000000000000" pitchFamily="50" charset="-128"/>
                          <a:ea typeface="HG丸ｺﾞｼｯｸM-PRO" panose="020F0600000000000000" pitchFamily="50" charset="-128"/>
                        </a:rPr>
                        <a:t> LiDER </a:t>
                      </a:r>
                      <a:r>
                        <a:rPr kumimoji="1" lang="en-US" altLang="ja-JP" sz="1280" dirty="0">
                          <a:latin typeface="HG丸ｺﾞｼｯｸM-PRO" panose="020F0600000000000000" pitchFamily="50" charset="-128"/>
                          <a:ea typeface="HG丸ｺﾞｼｯｸM-PRO" panose="020F0600000000000000" pitchFamily="50" charset="-128"/>
                        </a:rPr>
                        <a:t>to</a:t>
                      </a:r>
                      <a:r>
                        <a:rPr kumimoji="1" lang="en-US" altLang="ja-JP" sz="1280" baseline="0" dirty="0">
                          <a:latin typeface="HG丸ｺﾞｼｯｸM-PRO" panose="020F0600000000000000" pitchFamily="50" charset="-128"/>
                          <a:ea typeface="HG丸ｺﾞｼｯｸM-PRO" panose="020F0600000000000000" pitchFamily="50" charset="-128"/>
                        </a:rPr>
                        <a:t> making use of</a:t>
                      </a:r>
                      <a:r>
                        <a:rPr kumimoji="1" lang="ja-JP" altLang="en-US" sz="1280" dirty="0">
                          <a:latin typeface="HG丸ｺﾞｼｯｸM-PRO" panose="020F0600000000000000" pitchFamily="50" charset="-128"/>
                          <a:ea typeface="HG丸ｺﾞｼｯｸM-PRO" panose="020F0600000000000000" pitchFamily="50" charset="-128"/>
                        </a:rPr>
                        <a:t> it for in-house issues (About 30 research seeds)</a:t>
                      </a:r>
                    </a:p>
                  </a:txBody>
                  <a:tcPr/>
                </a:tc>
                <a:tc>
                  <a:txBody>
                    <a:bodyPr/>
                    <a:lstStyle/>
                    <a:p>
                      <a:r>
                        <a:rPr kumimoji="1" lang="en-US" altLang="ja-JP" sz="1280" dirty="0">
                          <a:latin typeface="HG丸ｺﾞｼｯｸM-PRO" panose="020F0600000000000000" pitchFamily="50" charset="-128"/>
                          <a:ea typeface="HG丸ｺﾞｼｯｸM-PRO" panose="020F0600000000000000" pitchFamily="50" charset="-128"/>
                        </a:rPr>
                        <a:t>500,000 yen/2 months</a:t>
                      </a:r>
                      <a:endParaRPr kumimoji="1" lang="ja-JP" altLang="en-US" sz="1280"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10004"/>
                  </a:ext>
                </a:extLst>
              </a:tr>
              <a:tr h="370840">
                <a:tc>
                  <a:txBody>
                    <a:bodyPr/>
                    <a:lstStyle/>
                    <a:p>
                      <a:r>
                        <a:rPr kumimoji="1" lang="ja-JP" altLang="en-US" sz="1280" dirty="0">
                          <a:latin typeface="HG丸ｺﾞｼｯｸM-PRO" panose="020F0600000000000000" pitchFamily="50" charset="-128"/>
                          <a:ea typeface="HG丸ｺﾞｼｯｸM-PRO" panose="020F0600000000000000" pitchFamily="50" charset="-128"/>
                        </a:rPr>
                        <a:t>Measurement equipment sales companies</a:t>
                      </a:r>
                    </a:p>
                  </a:txBody>
                  <a:tcPr/>
                </a:tc>
                <a:tc>
                  <a:txBody>
                    <a:bodyPr/>
                    <a:lstStyle/>
                    <a:p>
                      <a:r>
                        <a:rPr kumimoji="1" lang="ja-JP" altLang="en-US" sz="1280" dirty="0">
                          <a:latin typeface="HG丸ｺﾞｼｯｸM-PRO" panose="020F0600000000000000" pitchFamily="50" charset="-128"/>
                          <a:ea typeface="HG丸ｺﾞｼｯｸM-PRO" panose="020F0600000000000000" pitchFamily="50" charset="-128"/>
                        </a:rPr>
                        <a:t>・Comprehensive research into new businesses</a:t>
                      </a:r>
                    </a:p>
                  </a:txBody>
                  <a:tcPr/>
                </a:tc>
                <a:tc>
                  <a:txBody>
                    <a:bodyPr/>
                    <a:lstStyle/>
                    <a:p>
                      <a:r>
                        <a:rPr kumimoji="1" lang="en-US" altLang="ja-JP" sz="1280" dirty="0">
                          <a:latin typeface="HG丸ｺﾞｼｯｸM-PRO" panose="020F0600000000000000" pitchFamily="50" charset="-128"/>
                          <a:ea typeface="HG丸ｺﾞｼｯｸM-PRO" panose="020F0600000000000000" pitchFamily="50" charset="-128"/>
                        </a:rPr>
                        <a:t>500,000 yen/1 month</a:t>
                      </a:r>
                      <a:endParaRPr kumimoji="1" lang="ja-JP" altLang="en-US" sz="1280"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10005"/>
                  </a:ext>
                </a:extLst>
              </a:tr>
            </a:tbl>
          </a:graphicData>
        </a:graphic>
      </p:graphicFrame>
      <p:sp>
        <p:nvSpPr>
          <p:cNvPr id="2" name="スライド番号プレースホルダー 1"/>
          <p:cNvSpPr>
            <a:spLocks noGrp="1"/>
          </p:cNvSpPr>
          <p:nvPr>
            <p:ph type="sldNum" sz="quarter" idx="12"/>
          </p:nvPr>
        </p:nvSpPr>
        <p:spPr>
          <a:xfrm>
            <a:off x="6553200" y="5877990"/>
            <a:ext cx="2133600" cy="365125"/>
          </a:xfrm>
        </p:spPr>
        <p:txBody>
          <a:bodyPr/>
          <a:lstStyle/>
          <a:p>
            <a:fld id="{2B7DEB09-D5FE-45AD-B163-756E177F58ED}" type="slidenum">
              <a:rPr kumimoji="1" lang="ja-JP" altLang="en-US" smtClean="0"/>
              <a:t>12</a:t>
            </a:fld>
            <a:endParaRPr kumimoji="1" lang="ja-JP" altLang="en-US"/>
          </a:p>
        </p:txBody>
      </p:sp>
    </p:spTree>
    <p:extLst>
      <p:ext uri="{BB962C8B-B14F-4D97-AF65-F5344CB8AC3E}">
        <p14:creationId xmlns:p14="http://schemas.microsoft.com/office/powerpoint/2010/main" val="1257590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467544" y="188640"/>
            <a:ext cx="6336704" cy="70609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3520" kern="1200">
                <a:solidFill>
                  <a:schemeClr val="tx1"/>
                </a:solidFill>
                <a:latin typeface="+mj-lt"/>
                <a:ea typeface="+mj-ea"/>
                <a:cs typeface="+mj-cs"/>
              </a:defRPr>
            </a:lvl1pPr>
          </a:lstStyle>
          <a:p>
            <a:pPr algn="l"/>
            <a:r>
              <a:rPr lang="en-US" altLang="ja-JP" sz="2880" b="1" dirty="0">
                <a:latin typeface="HG丸ｺﾞｼｯｸM-PRO" panose="020F0600000000000000" pitchFamily="50" charset="-128"/>
                <a:ea typeface="HG丸ｺﾞｼｯｸM-PRO" panose="020F0600000000000000" pitchFamily="50" charset="-128"/>
              </a:rPr>
              <a:t>1. Approximate cost</a:t>
            </a:r>
            <a:endParaRPr lang="ja-JP" altLang="en-US" sz="2880" b="1" dirty="0">
              <a:latin typeface="HG丸ｺﾞｼｯｸM-PRO" panose="020F0600000000000000" pitchFamily="50" charset="-128"/>
              <a:ea typeface="HG丸ｺﾞｼｯｸM-PRO" panose="020F0600000000000000" pitchFamily="50" charset="-128"/>
            </a:endParaRPr>
          </a:p>
        </p:txBody>
      </p:sp>
      <p:cxnSp>
        <p:nvCxnSpPr>
          <p:cNvPr id="9" name="直線コネクタ 8"/>
          <p:cNvCxnSpPr/>
          <p:nvPr/>
        </p:nvCxnSpPr>
        <p:spPr>
          <a:xfrm>
            <a:off x="429905" y="908720"/>
            <a:ext cx="6408712" cy="0"/>
          </a:xfrm>
          <a:prstGeom prst="line">
            <a:avLst/>
          </a:prstGeom>
          <a:ln w="130175">
            <a:gradFill flip="none" rotWithShape="1">
              <a:gsLst>
                <a:gs pos="0">
                  <a:srgbClr val="FFC000"/>
                </a:gs>
                <a:gs pos="100000">
                  <a:schemeClr val="bg1"/>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2" name="グループ化 1"/>
          <p:cNvGrpSpPr/>
          <p:nvPr/>
        </p:nvGrpSpPr>
        <p:grpSpPr>
          <a:xfrm>
            <a:off x="467544" y="1844824"/>
            <a:ext cx="2592288" cy="648072"/>
            <a:chOff x="467544" y="1268760"/>
            <a:chExt cx="2592288" cy="648072"/>
          </a:xfrm>
        </p:grpSpPr>
        <p:sp>
          <p:nvSpPr>
            <p:cNvPr id="47" name="正方形/長方形 46"/>
            <p:cNvSpPr/>
            <p:nvPr/>
          </p:nvSpPr>
          <p:spPr>
            <a:xfrm>
              <a:off x="467544" y="1268760"/>
              <a:ext cx="2592288" cy="648072"/>
            </a:xfrm>
            <a:prstGeom prst="rect">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テキスト ボックス 47"/>
            <p:cNvSpPr txBox="1"/>
            <p:nvPr/>
          </p:nvSpPr>
          <p:spPr>
            <a:xfrm>
              <a:off x="899592" y="1412776"/>
              <a:ext cx="2160240" cy="313932"/>
            </a:xfrm>
            <a:prstGeom prst="rect">
              <a:avLst/>
            </a:prstGeom>
            <a:noFill/>
          </p:spPr>
          <p:txBody>
            <a:bodyPr wrap="square" rtlCol="0">
              <a:spAutoFit/>
            </a:bodyPr>
            <a:lstStyle/>
            <a:p>
              <a:r>
                <a:rPr lang="en-US" altLang="ja-JP" b="1" dirty="0">
                  <a:solidFill>
                    <a:schemeClr val="tx2"/>
                  </a:solidFill>
                  <a:latin typeface="HG丸ｺﾞｼｯｸM-PRO" panose="020F0600000000000000" pitchFamily="50" charset="-128"/>
                  <a:ea typeface="HG丸ｺﾞｼｯｸM-PRO" panose="020F0600000000000000" pitchFamily="50" charset="-128"/>
                </a:rPr>
                <a:t>R</a:t>
              </a:r>
              <a:r>
                <a:rPr kumimoji="1" lang="ja-JP" altLang="en-US" b="1" dirty="0">
                  <a:solidFill>
                    <a:schemeClr val="tx2"/>
                  </a:solidFill>
                  <a:latin typeface="HG丸ｺﾞｼｯｸM-PRO" panose="020F0600000000000000" pitchFamily="50" charset="-128"/>
                  <a:ea typeface="HG丸ｺﾞｼｯｸM-PRO" panose="020F0600000000000000" pitchFamily="50" charset="-128"/>
                </a:rPr>
                <a:t>esearcher search</a:t>
              </a:r>
            </a:p>
          </p:txBody>
        </p:sp>
        <p:sp>
          <p:nvSpPr>
            <p:cNvPr id="49" name="正方形/長方形 48"/>
            <p:cNvSpPr/>
            <p:nvPr/>
          </p:nvSpPr>
          <p:spPr>
            <a:xfrm>
              <a:off x="539552" y="1270501"/>
              <a:ext cx="418704"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ja-JP" sz="288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endParaRPr lang="ja-JP" altLang="en-US" sz="288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grpSp>
        <p:nvGrpSpPr>
          <p:cNvPr id="50" name="グループ化 49"/>
          <p:cNvGrpSpPr/>
          <p:nvPr/>
        </p:nvGrpSpPr>
        <p:grpSpPr>
          <a:xfrm>
            <a:off x="467544" y="2636912"/>
            <a:ext cx="2592288" cy="648072"/>
            <a:chOff x="467544" y="1268760"/>
            <a:chExt cx="2592288" cy="648072"/>
          </a:xfrm>
        </p:grpSpPr>
        <p:sp>
          <p:nvSpPr>
            <p:cNvPr id="51" name="正方形/長方形 50"/>
            <p:cNvSpPr/>
            <p:nvPr/>
          </p:nvSpPr>
          <p:spPr>
            <a:xfrm>
              <a:off x="467544" y="1268760"/>
              <a:ext cx="2592288" cy="648072"/>
            </a:xfrm>
            <a:prstGeom prst="rect">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2" name="テキスト ボックス 51"/>
            <p:cNvSpPr txBox="1"/>
            <p:nvPr/>
          </p:nvSpPr>
          <p:spPr>
            <a:xfrm>
              <a:off x="899592" y="1386876"/>
              <a:ext cx="1497412" cy="313932"/>
            </a:xfrm>
            <a:prstGeom prst="rect">
              <a:avLst/>
            </a:prstGeom>
            <a:noFill/>
          </p:spPr>
          <p:txBody>
            <a:bodyPr wrap="square" rtlCol="0">
              <a:spAutoFit/>
            </a:bodyPr>
            <a:lstStyle/>
            <a:p>
              <a:r>
                <a:rPr lang="en-US" altLang="ja-JP" b="1" dirty="0">
                  <a:solidFill>
                    <a:schemeClr val="tx2">
                      <a:lumMod val="75000"/>
                    </a:schemeClr>
                  </a:solidFill>
                  <a:latin typeface="HG丸ｺﾞｼｯｸM-PRO" panose="020F0600000000000000" pitchFamily="50" charset="-128"/>
                  <a:ea typeface="HG丸ｺﾞｼｯｸM-PRO" panose="020F0600000000000000" pitchFamily="50" charset="-128"/>
                </a:rPr>
                <a:t>Interview</a:t>
              </a:r>
              <a:endParaRPr kumimoji="1" lang="ja-JP" altLang="en-US" b="1" dirty="0">
                <a:solidFill>
                  <a:schemeClr val="tx2">
                    <a:lumMod val="75000"/>
                  </a:schemeClr>
                </a:solidFill>
                <a:latin typeface="HG丸ｺﾞｼｯｸM-PRO" panose="020F0600000000000000" pitchFamily="50" charset="-128"/>
                <a:ea typeface="HG丸ｺﾞｼｯｸM-PRO" panose="020F0600000000000000" pitchFamily="50" charset="-128"/>
              </a:endParaRPr>
            </a:p>
          </p:txBody>
        </p:sp>
        <p:sp>
          <p:nvSpPr>
            <p:cNvPr id="53" name="正方形/長方形 52"/>
            <p:cNvSpPr/>
            <p:nvPr/>
          </p:nvSpPr>
          <p:spPr>
            <a:xfrm>
              <a:off x="539551" y="1270501"/>
              <a:ext cx="418704"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ja-JP" sz="288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endParaRPr lang="ja-JP" altLang="en-US" sz="288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grpSp>
        <p:nvGrpSpPr>
          <p:cNvPr id="10" name="グループ化 9"/>
          <p:cNvGrpSpPr/>
          <p:nvPr/>
        </p:nvGrpSpPr>
        <p:grpSpPr>
          <a:xfrm>
            <a:off x="467544" y="3429000"/>
            <a:ext cx="2592288" cy="648072"/>
            <a:chOff x="467544" y="3429000"/>
            <a:chExt cx="2592288" cy="648072"/>
          </a:xfrm>
        </p:grpSpPr>
        <p:sp>
          <p:nvSpPr>
            <p:cNvPr id="55" name="正方形/長方形 54"/>
            <p:cNvSpPr/>
            <p:nvPr/>
          </p:nvSpPr>
          <p:spPr>
            <a:xfrm>
              <a:off x="467544" y="3429000"/>
              <a:ext cx="2592288" cy="648072"/>
            </a:xfrm>
            <a:prstGeom prst="rect">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6" name="テキスト ボックス 55"/>
            <p:cNvSpPr txBox="1"/>
            <p:nvPr/>
          </p:nvSpPr>
          <p:spPr>
            <a:xfrm>
              <a:off x="899592" y="3547116"/>
              <a:ext cx="2016224" cy="313932"/>
            </a:xfrm>
            <a:prstGeom prst="rect">
              <a:avLst/>
            </a:prstGeom>
            <a:noFill/>
          </p:spPr>
          <p:txBody>
            <a:bodyPr wrap="square" rtlCol="0">
              <a:spAutoFit/>
            </a:bodyPr>
            <a:lstStyle/>
            <a:p>
              <a:r>
                <a:rPr lang="en-US" altLang="ja-JP" b="1" dirty="0">
                  <a:solidFill>
                    <a:schemeClr val="tx2"/>
                  </a:solidFill>
                  <a:latin typeface="HG丸ｺﾞｼｯｸM-PRO" panose="020F0600000000000000" pitchFamily="50" charset="-128"/>
                  <a:ea typeface="HG丸ｺﾞｼｯｸM-PRO" panose="020F0600000000000000" pitchFamily="50" charset="-128"/>
                </a:rPr>
                <a:t>(P</a:t>
              </a:r>
              <a:r>
                <a:rPr kumimoji="1" lang="en-US" altLang="ja-JP" b="1" dirty="0">
                  <a:solidFill>
                    <a:schemeClr val="tx2"/>
                  </a:solidFill>
                  <a:latin typeface="HG丸ｺﾞｼｯｸM-PRO" panose="020F0600000000000000" pitchFamily="50" charset="-128"/>
                  <a:ea typeface="HG丸ｺﾞｼｯｸM-PRO" panose="020F0600000000000000" pitchFamily="50" charset="-128"/>
                </a:rPr>
                <a:t>re-validation)</a:t>
              </a:r>
              <a:endParaRPr kumimoji="1" lang="ja-JP" altLang="en-US" b="1" dirty="0">
                <a:solidFill>
                  <a:schemeClr val="tx2"/>
                </a:solidFill>
                <a:latin typeface="HG丸ｺﾞｼｯｸM-PRO" panose="020F0600000000000000" pitchFamily="50" charset="-128"/>
                <a:ea typeface="HG丸ｺﾞｼｯｸM-PRO" panose="020F0600000000000000" pitchFamily="50" charset="-128"/>
              </a:endParaRPr>
            </a:p>
          </p:txBody>
        </p:sp>
        <p:sp>
          <p:nvSpPr>
            <p:cNvPr id="57" name="正方形/長方形 56"/>
            <p:cNvSpPr/>
            <p:nvPr/>
          </p:nvSpPr>
          <p:spPr>
            <a:xfrm>
              <a:off x="539551" y="3430741"/>
              <a:ext cx="418704"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ja-JP" sz="288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a:t>
              </a:r>
              <a:endParaRPr lang="ja-JP" altLang="en-US" sz="288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grpSp>
        <p:nvGrpSpPr>
          <p:cNvPr id="58" name="グループ化 57"/>
          <p:cNvGrpSpPr/>
          <p:nvPr/>
        </p:nvGrpSpPr>
        <p:grpSpPr>
          <a:xfrm>
            <a:off x="467544" y="4221088"/>
            <a:ext cx="2592288" cy="672209"/>
            <a:chOff x="467544" y="1052736"/>
            <a:chExt cx="2592288" cy="672209"/>
          </a:xfrm>
        </p:grpSpPr>
        <p:sp>
          <p:nvSpPr>
            <p:cNvPr id="59" name="正方形/長方形 58"/>
            <p:cNvSpPr/>
            <p:nvPr/>
          </p:nvSpPr>
          <p:spPr>
            <a:xfrm>
              <a:off x="467544" y="1052736"/>
              <a:ext cx="2592288" cy="648072"/>
            </a:xfrm>
            <a:prstGeom prst="rect">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0" name="テキスト ボックス 59"/>
            <p:cNvSpPr txBox="1"/>
            <p:nvPr/>
          </p:nvSpPr>
          <p:spPr>
            <a:xfrm>
              <a:off x="899592" y="1124744"/>
              <a:ext cx="1497412" cy="369332"/>
            </a:xfrm>
            <a:prstGeom prst="rect">
              <a:avLst/>
            </a:prstGeom>
            <a:noFill/>
          </p:spPr>
          <p:txBody>
            <a:bodyPr wrap="square" rtlCol="0">
              <a:spAutoFit/>
            </a:bodyPr>
            <a:lstStyle/>
            <a:p>
              <a:r>
                <a:rPr kumimoji="1" lang="ja-JP" altLang="en-US" b="1" dirty="0">
                  <a:solidFill>
                    <a:schemeClr val="tx2"/>
                  </a:solidFill>
                  <a:latin typeface="HG丸ｺﾞｼｯｸM-PRO" panose="020F0600000000000000" pitchFamily="50" charset="-128"/>
                  <a:ea typeface="HG丸ｺﾞｼｯｸM-PRO" panose="020F0600000000000000" pitchFamily="50" charset="-128"/>
                </a:rPr>
                <a:t>Proposal Development</a:t>
              </a:r>
            </a:p>
          </p:txBody>
        </p:sp>
        <p:sp>
          <p:nvSpPr>
            <p:cNvPr id="61" name="正方形/長方形 60"/>
            <p:cNvSpPr/>
            <p:nvPr/>
          </p:nvSpPr>
          <p:spPr>
            <a:xfrm>
              <a:off x="539551" y="1078614"/>
              <a:ext cx="418704"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ja-JP" sz="288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a:t>
              </a:r>
              <a:endParaRPr lang="ja-JP" altLang="en-US" sz="288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grpSp>
        <p:nvGrpSpPr>
          <p:cNvPr id="62" name="グループ化 61"/>
          <p:cNvGrpSpPr/>
          <p:nvPr/>
        </p:nvGrpSpPr>
        <p:grpSpPr>
          <a:xfrm>
            <a:off x="467544" y="5013176"/>
            <a:ext cx="2592288" cy="648072"/>
            <a:chOff x="467544" y="1268760"/>
            <a:chExt cx="2592288" cy="648072"/>
          </a:xfrm>
        </p:grpSpPr>
        <p:sp>
          <p:nvSpPr>
            <p:cNvPr id="63" name="正方形/長方形 62"/>
            <p:cNvSpPr/>
            <p:nvPr/>
          </p:nvSpPr>
          <p:spPr>
            <a:xfrm>
              <a:off x="467544" y="1268760"/>
              <a:ext cx="2592288" cy="648072"/>
            </a:xfrm>
            <a:prstGeom prst="rect">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4" name="テキスト ボックス 63"/>
            <p:cNvSpPr txBox="1"/>
            <p:nvPr/>
          </p:nvSpPr>
          <p:spPr>
            <a:xfrm>
              <a:off x="899592" y="1340768"/>
              <a:ext cx="1497412" cy="535531"/>
            </a:xfrm>
            <a:prstGeom prst="rect">
              <a:avLst/>
            </a:prstGeom>
            <a:noFill/>
          </p:spPr>
          <p:txBody>
            <a:bodyPr wrap="square" rtlCol="0">
              <a:spAutoFit/>
            </a:bodyPr>
            <a:lstStyle/>
            <a:p>
              <a:r>
                <a:rPr lang="en-US" altLang="ja-JP" b="1" dirty="0">
                  <a:solidFill>
                    <a:schemeClr val="tx2"/>
                  </a:solidFill>
                  <a:latin typeface="HG丸ｺﾞｼｯｸM-PRO" panose="020F0600000000000000" pitchFamily="50" charset="-128"/>
                  <a:ea typeface="HG丸ｺﾞｼｯｸM-PRO" panose="020F0600000000000000" pitchFamily="50" charset="-128"/>
                </a:rPr>
                <a:t>C</a:t>
              </a:r>
              <a:r>
                <a:rPr kumimoji="1" lang="ja-JP" altLang="en-US" b="1" dirty="0">
                  <a:solidFill>
                    <a:schemeClr val="tx2"/>
                  </a:solidFill>
                  <a:latin typeface="HG丸ｺﾞｼｯｸM-PRO" panose="020F0600000000000000" pitchFamily="50" charset="-128"/>
                  <a:ea typeface="HG丸ｺﾞｼｯｸM-PRO" panose="020F0600000000000000" pitchFamily="50" charset="-128"/>
                </a:rPr>
                <a:t>ontract negotiation</a:t>
              </a:r>
            </a:p>
          </p:txBody>
        </p:sp>
        <p:sp>
          <p:nvSpPr>
            <p:cNvPr id="65" name="正方形/長方形 64"/>
            <p:cNvSpPr/>
            <p:nvPr/>
          </p:nvSpPr>
          <p:spPr>
            <a:xfrm>
              <a:off x="539550" y="1270501"/>
              <a:ext cx="418704"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ja-JP" sz="288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5</a:t>
              </a:r>
              <a:endParaRPr lang="ja-JP" altLang="en-US" sz="288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grpSp>
        <p:nvGrpSpPr>
          <p:cNvPr id="11" name="グループ化 10"/>
          <p:cNvGrpSpPr/>
          <p:nvPr/>
        </p:nvGrpSpPr>
        <p:grpSpPr>
          <a:xfrm>
            <a:off x="467544" y="5805264"/>
            <a:ext cx="2592288" cy="648072"/>
            <a:chOff x="467544" y="6165304"/>
            <a:chExt cx="2592288" cy="648072"/>
          </a:xfrm>
        </p:grpSpPr>
        <p:sp>
          <p:nvSpPr>
            <p:cNvPr id="67" name="正方形/長方形 66"/>
            <p:cNvSpPr/>
            <p:nvPr/>
          </p:nvSpPr>
          <p:spPr>
            <a:xfrm>
              <a:off x="467544" y="6165304"/>
              <a:ext cx="2592288" cy="648072"/>
            </a:xfrm>
            <a:prstGeom prst="rect">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8" name="テキスト ボックス 67"/>
            <p:cNvSpPr txBox="1"/>
            <p:nvPr/>
          </p:nvSpPr>
          <p:spPr>
            <a:xfrm>
              <a:off x="899592" y="6237312"/>
              <a:ext cx="2160240" cy="369332"/>
            </a:xfrm>
            <a:prstGeom prst="rect">
              <a:avLst/>
            </a:prstGeom>
            <a:noFill/>
          </p:spPr>
          <p:txBody>
            <a:bodyPr wrap="square" rtlCol="0">
              <a:spAutoFit/>
            </a:bodyPr>
            <a:lstStyle/>
            <a:p>
              <a:r>
                <a:rPr kumimoji="1" lang="ja-JP" altLang="en-US" b="1" dirty="0">
                  <a:solidFill>
                    <a:schemeClr val="tx2"/>
                  </a:solidFill>
                  <a:latin typeface="HG丸ｺﾞｼｯｸM-PRO" panose="020F0600000000000000" pitchFamily="50" charset="-128"/>
                  <a:ea typeface="HG丸ｺﾞｼｯｸM-PRO" panose="020F0600000000000000" pitchFamily="50" charset="-128"/>
                </a:rPr>
                <a:t>Post-Launch Support</a:t>
              </a:r>
            </a:p>
          </p:txBody>
        </p:sp>
        <p:sp>
          <p:nvSpPr>
            <p:cNvPr id="69" name="正方形/長方形 68"/>
            <p:cNvSpPr/>
            <p:nvPr/>
          </p:nvSpPr>
          <p:spPr>
            <a:xfrm>
              <a:off x="539550" y="6167045"/>
              <a:ext cx="418704"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ja-JP" sz="288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6</a:t>
              </a:r>
              <a:endParaRPr lang="ja-JP" altLang="en-US" sz="288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sp>
        <p:nvSpPr>
          <p:cNvPr id="4" name="正方形/長方形 3"/>
          <p:cNvSpPr/>
          <p:nvPr/>
        </p:nvSpPr>
        <p:spPr>
          <a:xfrm>
            <a:off x="3347864" y="1844825"/>
            <a:ext cx="115212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latin typeface="HG丸ｺﾞｼｯｸM-PRO" panose="020F0600000000000000" pitchFamily="50" charset="-128"/>
                <a:ea typeface="HG丸ｺﾞｼｯｸM-PRO" panose="020F0600000000000000" pitchFamily="50" charset="-128"/>
              </a:rPr>
              <a:t>Comprehensive survey of 600,000 yen</a:t>
            </a:r>
            <a:endParaRPr kumimoji="1" lang="ja-JP" altLang="en-US" sz="800" b="1" u="sng" dirty="0">
              <a:latin typeface="HG丸ｺﾞｼｯｸM-PRO" panose="020F0600000000000000" pitchFamily="50" charset="-128"/>
              <a:ea typeface="HG丸ｺﾞｼｯｸM-PRO" panose="020F0600000000000000" pitchFamily="50" charset="-128"/>
            </a:endParaRPr>
          </a:p>
        </p:txBody>
      </p:sp>
      <p:sp>
        <p:nvSpPr>
          <p:cNvPr id="70" name="正方形/長方形 69"/>
          <p:cNvSpPr/>
          <p:nvPr/>
        </p:nvSpPr>
        <p:spPr>
          <a:xfrm>
            <a:off x="582048" y="1052736"/>
            <a:ext cx="8382440" cy="535531"/>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a:spAutoFit/>
          </a:bodyPr>
          <a:lstStyle/>
          <a:p>
            <a:r>
              <a:rPr lang="en-US" altLang="ja-JP" dirty="0">
                <a:latin typeface="HG丸ｺﾞｼｯｸM-PRO" panose="020F0600000000000000" pitchFamily="50" charset="-128"/>
                <a:ea typeface="HG丸ｺﾞｼｯｸM-PRO" panose="020F0600000000000000" pitchFamily="50" charset="-128"/>
              </a:rPr>
              <a:t>This</a:t>
            </a:r>
            <a:r>
              <a:rPr lang="ja-JP" altLang="en-US" dirty="0">
                <a:latin typeface="HG丸ｺﾞｼｯｸM-PRO" panose="020F0600000000000000" pitchFamily="50" charset="-128"/>
                <a:ea typeface="HG丸ｺﾞｼｯｸM-PRO" panose="020F0600000000000000" pitchFamily="50" charset="-128"/>
              </a:rPr>
              <a:t> is a basic service charge. (We will make estimates </a:t>
            </a:r>
            <a:r>
              <a:rPr lang="en-US" altLang="ja-JP" dirty="0">
                <a:latin typeface="HG丸ｺﾞｼｯｸM-PRO" panose="020F0600000000000000" pitchFamily="50" charset="-128"/>
                <a:ea typeface="HG丸ｺﾞｼｯｸM-PRO" panose="020F0600000000000000" pitchFamily="50" charset="-128"/>
              </a:rPr>
              <a:t>based on</a:t>
            </a:r>
            <a:r>
              <a:rPr lang="ja-JP" altLang="en-US" dirty="0">
                <a:latin typeface="HG丸ｺﾞｼｯｸM-PRO" panose="020F0600000000000000" pitchFamily="50" charset="-128"/>
                <a:ea typeface="HG丸ｺﾞｼｯｸM-PRO" panose="020F0600000000000000" pitchFamily="50" charset="-128"/>
              </a:rPr>
              <a:t> the difficulty of your needs and your requests.)</a:t>
            </a:r>
          </a:p>
        </p:txBody>
      </p:sp>
      <p:sp>
        <p:nvSpPr>
          <p:cNvPr id="71" name="正方形/長方形 70"/>
          <p:cNvSpPr/>
          <p:nvPr/>
        </p:nvSpPr>
        <p:spPr>
          <a:xfrm>
            <a:off x="5028506" y="1849726"/>
            <a:ext cx="2255340" cy="513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latin typeface="HG丸ｺﾞｼｯｸM-PRO" panose="020F0600000000000000" pitchFamily="50" charset="-128"/>
                <a:ea typeface="HG丸ｺﾞｼｯｸM-PRO" panose="020F0600000000000000" pitchFamily="50" charset="-128"/>
              </a:rPr>
              <a:t>Research on issues that are difficult to solve internally</a:t>
            </a:r>
            <a:endParaRPr kumimoji="1" lang="en-US" altLang="ja-JP" sz="800" dirty="0">
              <a:latin typeface="HG丸ｺﾞｼｯｸM-PRO" panose="020F0600000000000000" pitchFamily="50" charset="-128"/>
              <a:ea typeface="HG丸ｺﾞｼｯｸM-PRO" panose="020F0600000000000000" pitchFamily="50" charset="-128"/>
            </a:endParaRPr>
          </a:p>
          <a:p>
            <a:pPr algn="ctr"/>
            <a:r>
              <a:rPr kumimoji="1" lang="en-US" altLang="ja-JP" sz="800" dirty="0">
                <a:latin typeface="HG丸ｺﾞｼｯｸM-PRO" panose="020F0600000000000000" pitchFamily="50" charset="-128"/>
                <a:ea typeface="HG丸ｺﾞｼｯｸM-PRO" panose="020F0600000000000000" pitchFamily="50" charset="-128"/>
              </a:rPr>
              <a:t>(including interviews with researchers)</a:t>
            </a:r>
          </a:p>
          <a:p>
            <a:pPr algn="ctr"/>
            <a:r>
              <a:rPr kumimoji="1" lang="en-US" altLang="ja-JP" sz="800" b="1" u="sng" dirty="0">
                <a:latin typeface="HG丸ｺﾞｼｯｸM-PRO" panose="020F0600000000000000" pitchFamily="50" charset="-128"/>
                <a:ea typeface="HG丸ｺﾞｼｯｸM-PRO" panose="020F0600000000000000" pitchFamily="50" charset="-128"/>
              </a:rPr>
              <a:t>600,000 yen</a:t>
            </a:r>
            <a:endParaRPr kumimoji="1" lang="ja-JP" altLang="en-US" sz="800" b="1" u="sng" dirty="0">
              <a:latin typeface="HG丸ｺﾞｼｯｸM-PRO" panose="020F0600000000000000" pitchFamily="50" charset="-128"/>
              <a:ea typeface="HG丸ｺﾞｼｯｸM-PRO" panose="020F0600000000000000" pitchFamily="50" charset="-128"/>
            </a:endParaRPr>
          </a:p>
        </p:txBody>
      </p:sp>
      <p:sp>
        <p:nvSpPr>
          <p:cNvPr id="72" name="正方形/長方形 71"/>
          <p:cNvSpPr/>
          <p:nvPr/>
        </p:nvSpPr>
        <p:spPr>
          <a:xfrm>
            <a:off x="7380312" y="1865134"/>
            <a:ext cx="1512168" cy="3364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latin typeface="HG丸ｺﾞｼｯｸM-PRO" panose="020F0600000000000000" pitchFamily="50" charset="-128"/>
                <a:ea typeface="HG丸ｺﾞｼｯｸM-PRO" panose="020F0600000000000000" pitchFamily="50" charset="-128"/>
              </a:rPr>
              <a:t>Comprehensive survey</a:t>
            </a:r>
            <a:endParaRPr kumimoji="1" lang="en-US" altLang="ja-JP" sz="800" dirty="0">
              <a:latin typeface="HG丸ｺﾞｼｯｸM-PRO" panose="020F0600000000000000" pitchFamily="50" charset="-128"/>
              <a:ea typeface="HG丸ｺﾞｼｯｸM-PRO" panose="020F0600000000000000" pitchFamily="50" charset="-128"/>
            </a:endParaRPr>
          </a:p>
          <a:p>
            <a:pPr algn="ctr"/>
            <a:r>
              <a:rPr kumimoji="1" lang="ja-JP" altLang="en-US" sz="800" dirty="0">
                <a:latin typeface="HG丸ｺﾞｼｯｸM-PRO" panose="020F0600000000000000" pitchFamily="50" charset="-128"/>
                <a:ea typeface="HG丸ｺﾞｼｯｸM-PRO" panose="020F0600000000000000" pitchFamily="50" charset="-128"/>
              </a:rPr>
              <a:t>Interviews with researchers</a:t>
            </a:r>
            <a:endParaRPr kumimoji="1" lang="en-US" altLang="ja-JP" sz="800" dirty="0">
              <a:latin typeface="HG丸ｺﾞｼｯｸM-PRO" panose="020F0600000000000000" pitchFamily="50" charset="-128"/>
              <a:ea typeface="HG丸ｺﾞｼｯｸM-PRO" panose="020F0600000000000000" pitchFamily="50" charset="-128"/>
            </a:endParaRPr>
          </a:p>
          <a:p>
            <a:pPr algn="ctr"/>
            <a:r>
              <a:rPr kumimoji="1" lang="ja-JP" altLang="en-US" sz="800" dirty="0">
                <a:latin typeface="HG丸ｺﾞｼｯｸM-PRO" panose="020F0600000000000000" pitchFamily="50" charset="-128"/>
                <a:ea typeface="HG丸ｺﾞｼｯｸM-PRO" panose="020F0600000000000000" pitchFamily="50" charset="-128"/>
              </a:rPr>
              <a:t>Interview ~</a:t>
            </a:r>
            <a:endParaRPr lang="en-US" altLang="ja-JP" sz="800" dirty="0">
              <a:latin typeface="HG丸ｺﾞｼｯｸM-PRO" panose="020F0600000000000000" pitchFamily="50" charset="-128"/>
              <a:ea typeface="HG丸ｺﾞｼｯｸM-PRO" panose="020F0600000000000000" pitchFamily="50" charset="-128"/>
            </a:endParaRPr>
          </a:p>
          <a:p>
            <a:pPr algn="ctr"/>
            <a:r>
              <a:rPr kumimoji="1" lang="ja-JP" altLang="en-US" sz="800" dirty="0">
                <a:latin typeface="HG丸ｺﾞｼｯｸM-PRO" panose="020F0600000000000000" pitchFamily="50" charset="-128"/>
                <a:ea typeface="HG丸ｺﾞｼｯｸM-PRO" panose="020F0600000000000000" pitchFamily="50" charset="-128"/>
              </a:rPr>
              <a:t>contract negotiation</a:t>
            </a:r>
            <a:endParaRPr kumimoji="1" lang="en-US" altLang="ja-JP" sz="800" dirty="0">
              <a:latin typeface="HG丸ｺﾞｼｯｸM-PRO" panose="020F0600000000000000" pitchFamily="50" charset="-128"/>
              <a:ea typeface="HG丸ｺﾞｼｯｸM-PRO" panose="020F0600000000000000" pitchFamily="50" charset="-128"/>
            </a:endParaRPr>
          </a:p>
          <a:p>
            <a:pPr algn="ctr"/>
            <a:endParaRPr lang="en-US" altLang="ja-JP" sz="800" dirty="0">
              <a:latin typeface="HG丸ｺﾞｼｯｸM-PRO" panose="020F0600000000000000" pitchFamily="50" charset="-128"/>
              <a:ea typeface="HG丸ｺﾞｼｯｸM-PRO" panose="020F0600000000000000" pitchFamily="50" charset="-128"/>
            </a:endParaRPr>
          </a:p>
          <a:p>
            <a:pPr algn="ctr"/>
            <a:r>
              <a:rPr lang="en-US" altLang="ja-JP" sz="800" b="1" u="sng" dirty="0">
                <a:latin typeface="HG丸ｺﾞｼｯｸM-PRO" panose="020F0600000000000000" pitchFamily="50" charset="-128"/>
                <a:ea typeface="HG丸ｺﾞｼｯｸM-PRO" panose="020F0600000000000000" pitchFamily="50" charset="-128"/>
              </a:rPr>
              <a:t>1.5 million yen</a:t>
            </a:r>
            <a:endParaRPr kumimoji="1" lang="ja-JP" altLang="en-US" sz="800" b="1" u="sng" dirty="0">
              <a:latin typeface="HG丸ｺﾞｼｯｸM-PRO" panose="020F0600000000000000" pitchFamily="50" charset="-128"/>
              <a:ea typeface="HG丸ｺﾞｼｯｸM-PRO" panose="020F0600000000000000" pitchFamily="50" charset="-128"/>
            </a:endParaRPr>
          </a:p>
        </p:txBody>
      </p:sp>
      <p:sp>
        <p:nvSpPr>
          <p:cNvPr id="73" name="正方形/長方形 72"/>
          <p:cNvSpPr/>
          <p:nvPr/>
        </p:nvSpPr>
        <p:spPr>
          <a:xfrm>
            <a:off x="3347864" y="2420888"/>
            <a:ext cx="2016224" cy="3292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u="sng" dirty="0">
                <a:latin typeface="HG丸ｺﾞｼｯｸM-PRO" panose="020F0600000000000000" pitchFamily="50" charset="-128"/>
                <a:ea typeface="HG丸ｺﾞｼｯｸM-PRO" panose="020F0600000000000000" pitchFamily="50" charset="-128"/>
              </a:rPr>
              <a:t>A</a:t>
            </a:r>
            <a:r>
              <a:rPr kumimoji="1" lang="ja-JP" altLang="en-US" sz="800" u="sng" dirty="0">
                <a:latin typeface="HG丸ｺﾞｼｯｸM-PRO" panose="020F0600000000000000" pitchFamily="50" charset="-128"/>
                <a:ea typeface="HG丸ｺﾞｼｯｸM-PRO" panose="020F0600000000000000" pitchFamily="50" charset="-128"/>
              </a:rPr>
              <a:t>fter exhaustive research</a:t>
            </a:r>
            <a:endParaRPr kumimoji="1" lang="en-US" altLang="ja-JP" sz="800" u="sng" dirty="0">
              <a:latin typeface="HG丸ｺﾞｼｯｸM-PRO" panose="020F0600000000000000" pitchFamily="50" charset="-128"/>
              <a:ea typeface="HG丸ｺﾞｼｯｸM-PRO" panose="020F0600000000000000" pitchFamily="50" charset="-128"/>
            </a:endParaRPr>
          </a:p>
          <a:p>
            <a:pPr algn="ctr"/>
            <a:endParaRPr lang="en-US" altLang="ja-JP" sz="800" dirty="0">
              <a:latin typeface="HG丸ｺﾞｼｯｸM-PRO" panose="020F0600000000000000" pitchFamily="50" charset="-128"/>
              <a:ea typeface="HG丸ｺﾞｼｯｸM-PRO" panose="020F0600000000000000" pitchFamily="50" charset="-128"/>
            </a:endParaRPr>
          </a:p>
          <a:p>
            <a:pPr algn="ctr"/>
            <a:r>
              <a:rPr kumimoji="1" lang="ja-JP" altLang="en-US" sz="800" dirty="0">
                <a:latin typeface="HG丸ｺﾞｼｯｸM-PRO" panose="020F0600000000000000" pitchFamily="50" charset="-128"/>
                <a:ea typeface="HG丸ｺﾞｼｯｸM-PRO" panose="020F0600000000000000" pitchFamily="50" charset="-128"/>
              </a:rPr>
              <a:t>Interview with researchers ~ Interview ~</a:t>
            </a:r>
            <a:endParaRPr lang="en-US" altLang="ja-JP" sz="800" dirty="0">
              <a:latin typeface="HG丸ｺﾞｼｯｸM-PRO" panose="020F0600000000000000" pitchFamily="50" charset="-128"/>
              <a:ea typeface="HG丸ｺﾞｼｯｸM-PRO" panose="020F0600000000000000" pitchFamily="50" charset="-128"/>
            </a:endParaRPr>
          </a:p>
          <a:p>
            <a:pPr algn="ctr"/>
            <a:r>
              <a:rPr lang="en-US" altLang="ja-JP" sz="800" dirty="0">
                <a:latin typeface="HG丸ｺﾞｼｯｸM-PRO" panose="020F0600000000000000" pitchFamily="50" charset="-128"/>
                <a:ea typeface="HG丸ｺﾞｼｯｸM-PRO" panose="020F0600000000000000" pitchFamily="50" charset="-128"/>
              </a:rPr>
              <a:t>C</a:t>
            </a:r>
            <a:r>
              <a:rPr kumimoji="1" lang="ja-JP" altLang="en-US" sz="800" dirty="0">
                <a:latin typeface="HG丸ｺﾞｼｯｸM-PRO" panose="020F0600000000000000" pitchFamily="50" charset="-128"/>
                <a:ea typeface="HG丸ｺﾞｼｯｸM-PRO" panose="020F0600000000000000" pitchFamily="50" charset="-128"/>
              </a:rPr>
              <a:t>ontract negotiation</a:t>
            </a:r>
            <a:endParaRPr kumimoji="1" lang="en-US" altLang="ja-JP" sz="800" dirty="0">
              <a:latin typeface="HG丸ｺﾞｼｯｸM-PRO" panose="020F0600000000000000" pitchFamily="50" charset="-128"/>
              <a:ea typeface="HG丸ｺﾞｼｯｸM-PRO" panose="020F0600000000000000" pitchFamily="50" charset="-128"/>
            </a:endParaRPr>
          </a:p>
          <a:p>
            <a:pPr algn="ctr"/>
            <a:r>
              <a:rPr lang="en-US" altLang="ja-JP" sz="800" b="1" u="sng" dirty="0">
                <a:latin typeface="HG丸ｺﾞｼｯｸM-PRO" panose="020F0600000000000000" pitchFamily="50" charset="-128"/>
                <a:ea typeface="HG丸ｺﾞｼｯｸM-PRO" panose="020F0600000000000000" pitchFamily="50" charset="-128"/>
              </a:rPr>
              <a:t>1 million yen</a:t>
            </a:r>
            <a:endParaRPr kumimoji="1" lang="ja-JP" altLang="en-US" sz="800" b="1" u="sng" dirty="0">
              <a:latin typeface="HG丸ｺﾞｼｯｸM-PRO" panose="020F0600000000000000" pitchFamily="50" charset="-128"/>
              <a:ea typeface="HG丸ｺﾞｼｯｸM-PRO" panose="020F0600000000000000" pitchFamily="50" charset="-128"/>
            </a:endParaRPr>
          </a:p>
        </p:txBody>
      </p:sp>
      <p:sp>
        <p:nvSpPr>
          <p:cNvPr id="74" name="正方形/長方形 73"/>
          <p:cNvSpPr/>
          <p:nvPr/>
        </p:nvSpPr>
        <p:spPr>
          <a:xfrm>
            <a:off x="5436096" y="3352346"/>
            <a:ext cx="1847750" cy="75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a:latin typeface="HG丸ｺﾞｼｯｸM-PRO" panose="020F0600000000000000" pitchFamily="50" charset="-128"/>
                <a:ea typeface="HG丸ｺﾞｼｯｸM-PRO" panose="020F0600000000000000" pitchFamily="50" charset="-128"/>
              </a:rPr>
              <a:t>I</a:t>
            </a:r>
            <a:r>
              <a:rPr kumimoji="1" lang="ja-JP" altLang="en-US" sz="800" dirty="0">
                <a:latin typeface="HG丸ｺﾞｼｯｸM-PRO" panose="020F0600000000000000" pitchFamily="50" charset="-128"/>
                <a:ea typeface="HG丸ｺﾞｼｯｸM-PRO" panose="020F0600000000000000" pitchFamily="50" charset="-128"/>
              </a:rPr>
              <a:t>mplementation of </a:t>
            </a:r>
            <a:endParaRPr kumimoji="1" lang="en-US" altLang="ja-JP" sz="800" dirty="0">
              <a:latin typeface="HG丸ｺﾞｼｯｸM-PRO" panose="020F0600000000000000" pitchFamily="50" charset="-128"/>
              <a:ea typeface="HG丸ｺﾞｼｯｸM-PRO" panose="020F0600000000000000" pitchFamily="50" charset="-128"/>
            </a:endParaRPr>
          </a:p>
          <a:p>
            <a:pPr algn="ctr"/>
            <a:r>
              <a:rPr kumimoji="1" lang="ja-JP" altLang="en-US" sz="800" dirty="0">
                <a:latin typeface="HG丸ｺﾞｼｯｸM-PRO" panose="020F0600000000000000" pitchFamily="50" charset="-128"/>
                <a:ea typeface="HG丸ｺﾞｼｯｸM-PRO" panose="020F0600000000000000" pitchFamily="50" charset="-128"/>
              </a:rPr>
              <a:t>pre-verification</a:t>
            </a:r>
            <a:endParaRPr kumimoji="1" lang="en-US" altLang="ja-JP" sz="800" dirty="0">
              <a:latin typeface="HG丸ｺﾞｼｯｸM-PRO" panose="020F0600000000000000" pitchFamily="50" charset="-128"/>
              <a:ea typeface="HG丸ｺﾞｼｯｸM-PRO" panose="020F0600000000000000" pitchFamily="50" charset="-128"/>
            </a:endParaRPr>
          </a:p>
          <a:p>
            <a:pPr algn="ctr"/>
            <a:r>
              <a:rPr kumimoji="1" lang="en-US" altLang="ja-JP" sz="800" b="1" u="sng" dirty="0">
                <a:latin typeface="HG丸ｺﾞｼｯｸM-PRO" panose="020F0600000000000000" pitchFamily="50" charset="-128"/>
                <a:ea typeface="HG丸ｺﾞｼｯｸM-PRO" panose="020F0600000000000000" pitchFamily="50" charset="-128"/>
              </a:rPr>
              <a:t>¥150,000/month/subject</a:t>
            </a:r>
          </a:p>
          <a:p>
            <a:pPr algn="ctr"/>
            <a:r>
              <a:rPr kumimoji="1" lang="en-US" altLang="ja-JP" sz="640" b="1" dirty="0">
                <a:solidFill>
                  <a:srgbClr val="FF0000"/>
                </a:solidFill>
                <a:latin typeface="HG丸ｺﾞｼｯｸM-PRO" panose="020F0600000000000000" pitchFamily="50" charset="-128"/>
                <a:ea typeface="HG丸ｺﾞｼｯｸM-PRO" panose="020F0600000000000000" pitchFamily="50" charset="-128"/>
              </a:rPr>
              <a:t>*There are cases where there is a reward for researchers other than the above.</a:t>
            </a:r>
            <a:endParaRPr kumimoji="1" lang="ja-JP" altLang="en-US" sz="64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75" name="正方形/長方形 74"/>
          <p:cNvSpPr/>
          <p:nvPr/>
        </p:nvSpPr>
        <p:spPr>
          <a:xfrm>
            <a:off x="3347864" y="5799136"/>
            <a:ext cx="5112568" cy="75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u="sng" dirty="0">
                <a:latin typeface="HG丸ｺﾞｼｯｸM-PRO" panose="020F0600000000000000" pitchFamily="50" charset="-128"/>
                <a:ea typeface="HG丸ｺﾞｼｯｸM-PRO" panose="020F0600000000000000" pitchFamily="50" charset="-128"/>
              </a:rPr>
              <a:t>Joint Research Agreement</a:t>
            </a:r>
            <a:endParaRPr kumimoji="1" lang="en-US" altLang="ja-JP" sz="800" b="1" u="sng" dirty="0">
              <a:latin typeface="HG丸ｺﾞｼｯｸM-PRO" panose="020F0600000000000000" pitchFamily="50" charset="-128"/>
              <a:ea typeface="HG丸ｺﾞｼｯｸM-PRO" panose="020F0600000000000000" pitchFamily="50" charset="-128"/>
            </a:endParaRPr>
          </a:p>
          <a:p>
            <a:pPr algn="ctr"/>
            <a:r>
              <a:rPr kumimoji="1" lang="en-US" altLang="ja-JP" sz="800" b="1" u="sng" dirty="0">
                <a:latin typeface="HG丸ｺﾞｼｯｸM-PRO" panose="020F0600000000000000" pitchFamily="50" charset="-128"/>
                <a:ea typeface="HG丸ｺﾞｼｯｸM-PRO" panose="020F0600000000000000" pitchFamily="50" charset="-128"/>
              </a:rPr>
              <a:t>1.5 million yen/year for annual continuation: 1.2 million yen/year</a:t>
            </a:r>
          </a:p>
          <a:p>
            <a:pPr algn="ctr"/>
            <a:r>
              <a:rPr lang="en-US" altLang="ja-JP" sz="640" b="1" dirty="0">
                <a:solidFill>
                  <a:srgbClr val="FF0000"/>
                </a:solidFill>
                <a:latin typeface="HG丸ｺﾞｼｯｸM-PRO" panose="020F0600000000000000" pitchFamily="50" charset="-128"/>
                <a:ea typeface="HG丸ｺﾞｼｯｸM-PRO" panose="020F0600000000000000" pitchFamily="50" charset="-128"/>
              </a:rPr>
              <a:t>*In addition to the above, we will receive expenses for joint research and technical guidance for researchers.</a:t>
            </a:r>
          </a:p>
          <a:p>
            <a:pPr algn="ctr"/>
            <a:r>
              <a:rPr lang="ja-JP" altLang="en-US" sz="640" dirty="0">
                <a:latin typeface="HG丸ｺﾞｼｯｸM-PRO" panose="020F0600000000000000" pitchFamily="50" charset="-128"/>
                <a:ea typeface="HG丸ｺﾞｼｯｸM-PRO" panose="020F0600000000000000" pitchFamily="50" charset="-128"/>
              </a:rPr>
              <a:t>　　　*If there </a:t>
            </a:r>
            <a:r>
              <a:rPr lang="en-US" altLang="ja-JP" sz="640" dirty="0">
                <a:latin typeface="HG丸ｺﾞｼｯｸM-PRO" panose="020F0600000000000000" pitchFamily="50" charset="-128"/>
                <a:ea typeface="HG丸ｺﾞｼｯｸM-PRO" panose="020F0600000000000000" pitchFamily="50" charset="-128"/>
              </a:rPr>
              <a:t>are </a:t>
            </a:r>
            <a:r>
              <a:rPr lang="ja-JP" altLang="en-US" sz="640" dirty="0">
                <a:latin typeface="HG丸ｺﾞｼｯｸM-PRO" panose="020F0600000000000000" pitchFamily="50" charset="-128"/>
                <a:ea typeface="HG丸ｺﾞｼｯｸM-PRO" panose="020F0600000000000000" pitchFamily="50" charset="-128"/>
              </a:rPr>
              <a:t> a lot of </a:t>
            </a:r>
            <a:r>
              <a:rPr lang="en-US" altLang="ja-JP" sz="640" dirty="0">
                <a:latin typeface="HG丸ｺﾞｼｯｸM-PRO" panose="020F0600000000000000" pitchFamily="50" charset="-128"/>
                <a:ea typeface="HG丸ｺﾞｼｯｸM-PRO" panose="020F0600000000000000" pitchFamily="50" charset="-128"/>
              </a:rPr>
              <a:t>activities</a:t>
            </a:r>
            <a:r>
              <a:rPr lang="ja-JP" altLang="en-US" sz="640" dirty="0">
                <a:latin typeface="HG丸ｺﾞｼｯｸM-PRO" panose="020F0600000000000000" pitchFamily="50" charset="-128"/>
                <a:ea typeface="HG丸ｺﾞｼｯｸM-PRO" panose="020F0600000000000000" pitchFamily="50" charset="-128"/>
              </a:rPr>
              <a:t> in our company, (Conducting human subject experiments, fusing multiple seeds, etc.) i</a:t>
            </a:r>
            <a:r>
              <a:rPr lang="en-US" altLang="ja-JP" sz="640" dirty="0">
                <a:latin typeface="HG丸ｺﾞｼｯｸM-PRO" panose="020F0600000000000000" pitchFamily="50" charset="-128"/>
                <a:ea typeface="HG丸ｺﾞｼｯｸM-PRO" panose="020F0600000000000000" pitchFamily="50" charset="-128"/>
              </a:rPr>
              <a:t>it will be </a:t>
            </a:r>
            <a:r>
              <a:rPr lang="ja-JP" altLang="en-US" sz="640" dirty="0">
                <a:latin typeface="HG丸ｺﾞｼｯｸM-PRO" panose="020F0600000000000000" pitchFamily="50" charset="-128"/>
                <a:ea typeface="HG丸ｺﾞｼｯｸM-PRO" panose="020F0600000000000000" pitchFamily="50" charset="-128"/>
              </a:rPr>
              <a:t>discussed separately.</a:t>
            </a:r>
          </a:p>
          <a:p>
            <a:pPr algn="ctr"/>
            <a:r>
              <a:rPr lang="ja-JP" altLang="en-US" sz="640" dirty="0">
                <a:latin typeface="HG丸ｺﾞｼｯｸM-PRO" panose="020F0600000000000000" pitchFamily="50" charset="-128"/>
                <a:ea typeface="HG丸ｺﾞｼｯｸM-PRO" panose="020F0600000000000000" pitchFamily="50" charset="-128"/>
              </a:rPr>
              <a:t>　　　*Travel expenses will be charged separately.</a:t>
            </a:r>
          </a:p>
        </p:txBody>
      </p:sp>
      <p:sp>
        <p:nvSpPr>
          <p:cNvPr id="3" name="スライド番号プレースホルダー 2"/>
          <p:cNvSpPr>
            <a:spLocks noGrp="1"/>
          </p:cNvSpPr>
          <p:nvPr>
            <p:ph type="sldNum" sz="quarter" idx="12"/>
          </p:nvPr>
        </p:nvSpPr>
        <p:spPr/>
        <p:txBody>
          <a:bodyPr/>
          <a:lstStyle/>
          <a:p>
            <a:fld id="{2B7DEB09-D5FE-45AD-B163-756E177F58ED}" type="slidenum">
              <a:rPr kumimoji="1" lang="ja-JP" altLang="en-US" smtClean="0"/>
              <a:t>13</a:t>
            </a:fld>
            <a:endParaRPr kumimoji="1" lang="ja-JP" altLang="en-US"/>
          </a:p>
        </p:txBody>
      </p:sp>
    </p:spTree>
    <p:extLst>
      <p:ext uri="{BB962C8B-B14F-4D97-AF65-F5344CB8AC3E}">
        <p14:creationId xmlns:p14="http://schemas.microsoft.com/office/powerpoint/2010/main" val="3099431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467544" y="188640"/>
            <a:ext cx="8136904" cy="706090"/>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kumimoji="1" sz="3520" kern="1200">
                <a:solidFill>
                  <a:schemeClr val="tx1"/>
                </a:solidFill>
                <a:latin typeface="+mj-lt"/>
                <a:ea typeface="+mj-ea"/>
                <a:cs typeface="+mj-cs"/>
              </a:defRPr>
            </a:lvl1pPr>
          </a:lstStyle>
          <a:p>
            <a:pPr algn="l"/>
            <a:r>
              <a:rPr lang="en-US" altLang="ja-JP" sz="2880" b="1" dirty="0">
                <a:latin typeface="HG丸ｺﾞｼｯｸM-PRO" panose="020F0600000000000000" pitchFamily="50" charset="-128"/>
                <a:ea typeface="HG丸ｺﾞｼｯｸM-PRO" panose="020F0600000000000000" pitchFamily="50" charset="-128"/>
              </a:rPr>
              <a:t>2. Industry-Academia-Government Collaboration</a:t>
            </a:r>
          </a:p>
        </p:txBody>
      </p:sp>
      <p:cxnSp>
        <p:nvCxnSpPr>
          <p:cNvPr id="9" name="直線コネクタ 8"/>
          <p:cNvCxnSpPr/>
          <p:nvPr/>
        </p:nvCxnSpPr>
        <p:spPr>
          <a:xfrm>
            <a:off x="429905" y="908720"/>
            <a:ext cx="6408712" cy="0"/>
          </a:xfrm>
          <a:prstGeom prst="line">
            <a:avLst/>
          </a:prstGeom>
          <a:ln w="130175">
            <a:gradFill flip="none" rotWithShape="1">
              <a:gsLst>
                <a:gs pos="0">
                  <a:srgbClr val="FFC000"/>
                </a:gs>
                <a:gs pos="100000">
                  <a:schemeClr val="bg1"/>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582048" y="1052736"/>
            <a:ext cx="8382440" cy="369332"/>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a:spAutoFit/>
          </a:bodyPr>
          <a:lstStyle/>
          <a:p>
            <a:r>
              <a:rPr lang="ja-JP" altLang="en-US" dirty="0">
                <a:latin typeface="HG丸ｺﾞｼｯｸM-PRO" panose="020F0600000000000000" pitchFamily="50" charset="-128"/>
                <a:ea typeface="HG丸ｺﾞｼｯｸM-PRO" panose="020F0600000000000000" pitchFamily="50" charset="-128"/>
              </a:rPr>
              <a:t>We will support the smooth implementation of industry-academia-government collaboration.</a:t>
            </a:r>
          </a:p>
        </p:txBody>
      </p:sp>
      <p:sp>
        <p:nvSpPr>
          <p:cNvPr id="3" name="正方形/長方形 2"/>
          <p:cNvSpPr/>
          <p:nvPr/>
        </p:nvSpPr>
        <p:spPr>
          <a:xfrm>
            <a:off x="467544" y="1628800"/>
            <a:ext cx="2592288" cy="2232248"/>
          </a:xfrm>
          <a:prstGeom prst="rect">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5" name="直線コネクタ 4"/>
          <p:cNvCxnSpPr/>
          <p:nvPr/>
        </p:nvCxnSpPr>
        <p:spPr>
          <a:xfrm>
            <a:off x="582048" y="2204864"/>
            <a:ext cx="1901720" cy="0"/>
          </a:xfrm>
          <a:prstGeom prst="line">
            <a:avLst/>
          </a:prstGeom>
          <a:ln w="190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899592" y="1772816"/>
            <a:ext cx="1944216" cy="313932"/>
          </a:xfrm>
          <a:prstGeom prst="rect">
            <a:avLst/>
          </a:prstGeom>
          <a:noFill/>
        </p:spPr>
        <p:txBody>
          <a:bodyPr wrap="square" rtlCol="0">
            <a:spAutoFit/>
          </a:bodyPr>
          <a:lstStyle/>
          <a:p>
            <a:r>
              <a:rPr lang="en-US" altLang="ja-JP" b="1" dirty="0">
                <a:solidFill>
                  <a:schemeClr val="tx2"/>
                </a:solidFill>
                <a:latin typeface="HG丸ｺﾞｼｯｸM-PRO" panose="020F0600000000000000" pitchFamily="50" charset="-128"/>
                <a:ea typeface="HG丸ｺﾞｼｯｸM-PRO" panose="020F0600000000000000" pitchFamily="50" charset="-128"/>
              </a:rPr>
              <a:t>R</a:t>
            </a:r>
            <a:r>
              <a:rPr kumimoji="1" lang="ja-JP" altLang="en-US" b="1" dirty="0">
                <a:solidFill>
                  <a:schemeClr val="tx2"/>
                </a:solidFill>
                <a:latin typeface="HG丸ｺﾞｼｯｸM-PRO" panose="020F0600000000000000" pitchFamily="50" charset="-128"/>
                <a:ea typeface="HG丸ｺﾞｼｯｸM-PRO" panose="020F0600000000000000" pitchFamily="50" charset="-128"/>
              </a:rPr>
              <a:t>esearcher search</a:t>
            </a:r>
          </a:p>
        </p:txBody>
      </p:sp>
      <p:sp>
        <p:nvSpPr>
          <p:cNvPr id="16" name="正方形/長方形 15"/>
          <p:cNvSpPr/>
          <p:nvPr/>
        </p:nvSpPr>
        <p:spPr>
          <a:xfrm>
            <a:off x="539552" y="1630541"/>
            <a:ext cx="418704"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ja-JP" sz="288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endParaRPr lang="ja-JP" altLang="en-US" sz="288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1" name="テキスト ボックス 20"/>
          <p:cNvSpPr txBox="1"/>
          <p:nvPr/>
        </p:nvSpPr>
        <p:spPr>
          <a:xfrm>
            <a:off x="467544" y="2276872"/>
            <a:ext cx="2592288" cy="1077218"/>
          </a:xfrm>
          <a:prstGeom prst="rect">
            <a:avLst/>
          </a:prstGeom>
          <a:noFill/>
        </p:spPr>
        <p:txBody>
          <a:bodyPr wrap="square" rtlCol="0">
            <a:spAutoFit/>
          </a:bodyPr>
          <a:lstStyle/>
          <a:p>
            <a:r>
              <a:rPr kumimoji="1" lang="ja-JP" altLang="en-US" sz="1280" dirty="0">
                <a:latin typeface="HG丸ｺﾞｼｯｸM-PRO" panose="020F0600000000000000" pitchFamily="50" charset="-128"/>
                <a:ea typeface="HG丸ｺﾞｼｯｸM-PRO" panose="020F0600000000000000" pitchFamily="50" charset="-128"/>
              </a:rPr>
              <a:t>・</a:t>
            </a:r>
            <a:r>
              <a:rPr kumimoji="1" lang="en-US" altLang="ja-JP" sz="1280" dirty="0">
                <a:latin typeface="HG丸ｺﾞｼｯｸM-PRO" panose="020F0600000000000000" pitchFamily="50" charset="-128"/>
                <a:ea typeface="HG丸ｺﾞｼｯｸM-PRO" panose="020F0600000000000000" pitchFamily="50" charset="-128"/>
              </a:rPr>
              <a:t>N</a:t>
            </a:r>
            <a:r>
              <a:rPr kumimoji="1" lang="ja-JP" altLang="en-US" sz="1280" dirty="0">
                <a:latin typeface="HG丸ｺﾞｼｯｸM-PRO" panose="020F0600000000000000" pitchFamily="50" charset="-128"/>
                <a:ea typeface="HG丸ｺﾞｼｯｸM-PRO" panose="020F0600000000000000" pitchFamily="50" charset="-128"/>
              </a:rPr>
              <a:t>eeds hearing</a:t>
            </a:r>
            <a:endParaRPr kumimoji="1" lang="en-US" altLang="ja-JP" sz="1280" dirty="0">
              <a:latin typeface="HG丸ｺﾞｼｯｸM-PRO" panose="020F0600000000000000" pitchFamily="50" charset="-128"/>
              <a:ea typeface="HG丸ｺﾞｼｯｸM-PRO" panose="020F0600000000000000" pitchFamily="50" charset="-128"/>
            </a:endParaRPr>
          </a:p>
          <a:p>
            <a:r>
              <a:rPr kumimoji="1" lang="ja-JP" altLang="en-US" sz="1280" dirty="0">
                <a:latin typeface="HG丸ｺﾞｼｯｸM-PRO" panose="020F0600000000000000" pitchFamily="50" charset="-128"/>
                <a:ea typeface="HG丸ｺﾞｼｯｸM-PRO" panose="020F0600000000000000" pitchFamily="50" charset="-128"/>
              </a:rPr>
              <a:t>・</a:t>
            </a:r>
            <a:r>
              <a:rPr kumimoji="1" lang="en-US" altLang="ja-JP" sz="1280" dirty="0">
                <a:latin typeface="HG丸ｺﾞｼｯｸM-PRO" panose="020F0600000000000000" pitchFamily="50" charset="-128"/>
                <a:ea typeface="HG丸ｺﾞｼｯｸM-PRO" panose="020F0600000000000000" pitchFamily="50" charset="-128"/>
              </a:rPr>
              <a:t>S</a:t>
            </a:r>
            <a:r>
              <a:rPr kumimoji="1" lang="ja-JP" altLang="en-US" sz="1280" dirty="0">
                <a:latin typeface="HG丸ｺﾞｼｯｸM-PRO" panose="020F0600000000000000" pitchFamily="50" charset="-128"/>
                <a:ea typeface="HG丸ｺﾞｼｯｸM-PRO" panose="020F0600000000000000" pitchFamily="50" charset="-128"/>
              </a:rPr>
              <a:t>earch</a:t>
            </a:r>
            <a:endParaRPr kumimoji="1" lang="en-US" altLang="ja-JP" sz="1280" dirty="0">
              <a:latin typeface="HG丸ｺﾞｼｯｸM-PRO" panose="020F0600000000000000" pitchFamily="50" charset="-128"/>
              <a:ea typeface="HG丸ｺﾞｼｯｸM-PRO" panose="020F0600000000000000" pitchFamily="50" charset="-128"/>
            </a:endParaRPr>
          </a:p>
          <a:p>
            <a:r>
              <a:rPr lang="ja-JP" altLang="en-US" sz="1280" dirty="0">
                <a:latin typeface="HG丸ｺﾞｼｯｸM-PRO" panose="020F0600000000000000" pitchFamily="50" charset="-128"/>
                <a:ea typeface="HG丸ｺﾞｼｯｸM-PRO" panose="020F0600000000000000" pitchFamily="50" charset="-128"/>
              </a:rPr>
              <a:t>・Hearing with researchers</a:t>
            </a:r>
            <a:endParaRPr lang="en-US" altLang="ja-JP" sz="1280" dirty="0">
              <a:latin typeface="HG丸ｺﾞｼｯｸM-PRO" panose="020F0600000000000000" pitchFamily="50" charset="-128"/>
              <a:ea typeface="HG丸ｺﾞｼｯｸM-PRO" panose="020F0600000000000000" pitchFamily="50" charset="-128"/>
            </a:endParaRPr>
          </a:p>
          <a:p>
            <a:r>
              <a:rPr kumimoji="1" lang="ja-JP" altLang="en-US" sz="1280" dirty="0">
                <a:latin typeface="HG丸ｺﾞｼｯｸM-PRO" panose="020F0600000000000000" pitchFamily="50" charset="-128"/>
                <a:ea typeface="HG丸ｺﾞｼｯｸM-PRO" panose="020F0600000000000000" pitchFamily="50" charset="-128"/>
              </a:rPr>
              <a:t>・Follow-</a:t>
            </a:r>
            <a:r>
              <a:rPr kumimoji="1" lang="en-US" altLang="ja-JP" sz="1280" dirty="0">
                <a:latin typeface="HG丸ｺﾞｼｯｸM-PRO" panose="020F0600000000000000" pitchFamily="50" charset="-128"/>
                <a:ea typeface="HG丸ｺﾞｼｯｸM-PRO" panose="020F0600000000000000" pitchFamily="50" charset="-128"/>
              </a:rPr>
              <a:t>u</a:t>
            </a:r>
            <a:r>
              <a:rPr kumimoji="1" lang="ja-JP" altLang="en-US" sz="1280" dirty="0">
                <a:latin typeface="HG丸ｺﾞｼｯｸM-PRO" panose="020F0600000000000000" pitchFamily="50" charset="-128"/>
                <a:ea typeface="HG丸ｺﾞｼｯｸM-PRO" panose="020F0600000000000000" pitchFamily="50" charset="-128"/>
              </a:rPr>
              <a:t>p to those who declined</a:t>
            </a:r>
          </a:p>
        </p:txBody>
      </p:sp>
      <p:sp>
        <p:nvSpPr>
          <p:cNvPr id="22" name="正方形/長方形 21"/>
          <p:cNvSpPr/>
          <p:nvPr/>
        </p:nvSpPr>
        <p:spPr>
          <a:xfrm>
            <a:off x="3347864" y="1628800"/>
            <a:ext cx="2592288" cy="2232248"/>
          </a:xfrm>
          <a:prstGeom prst="rect">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3" name="直線コネクタ 22"/>
          <p:cNvCxnSpPr/>
          <p:nvPr/>
        </p:nvCxnSpPr>
        <p:spPr>
          <a:xfrm>
            <a:off x="3462368" y="2204864"/>
            <a:ext cx="1901720" cy="0"/>
          </a:xfrm>
          <a:prstGeom prst="line">
            <a:avLst/>
          </a:prstGeom>
          <a:ln w="190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3779912" y="1772816"/>
            <a:ext cx="1497412" cy="369332"/>
          </a:xfrm>
          <a:prstGeom prst="rect">
            <a:avLst/>
          </a:prstGeom>
          <a:noFill/>
        </p:spPr>
        <p:txBody>
          <a:bodyPr wrap="square" rtlCol="0">
            <a:spAutoFit/>
          </a:bodyPr>
          <a:lstStyle/>
          <a:p>
            <a:r>
              <a:rPr kumimoji="1" lang="ja-JP" altLang="en-US" b="1" dirty="0">
                <a:solidFill>
                  <a:schemeClr val="tx2"/>
                </a:solidFill>
                <a:latin typeface="HG丸ｺﾞｼｯｸM-PRO" panose="020F0600000000000000" pitchFamily="50" charset="-128"/>
                <a:ea typeface="HG丸ｺﾞｼｯｸM-PRO" panose="020F0600000000000000" pitchFamily="50" charset="-128"/>
              </a:rPr>
              <a:t>Interview</a:t>
            </a:r>
          </a:p>
        </p:txBody>
      </p:sp>
      <p:sp>
        <p:nvSpPr>
          <p:cNvPr id="25" name="正方形/長方形 24"/>
          <p:cNvSpPr/>
          <p:nvPr/>
        </p:nvSpPr>
        <p:spPr>
          <a:xfrm>
            <a:off x="3419871" y="1630541"/>
            <a:ext cx="418704"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ja-JP" sz="288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endParaRPr lang="ja-JP" altLang="en-US" sz="288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6" name="テキスト ボックス 25"/>
          <p:cNvSpPr txBox="1"/>
          <p:nvPr/>
        </p:nvSpPr>
        <p:spPr>
          <a:xfrm>
            <a:off x="3347864" y="2276872"/>
            <a:ext cx="2592288" cy="1471172"/>
          </a:xfrm>
          <a:prstGeom prst="rect">
            <a:avLst/>
          </a:prstGeom>
          <a:noFill/>
        </p:spPr>
        <p:txBody>
          <a:bodyPr wrap="square" rtlCol="0">
            <a:spAutoFit/>
          </a:bodyPr>
          <a:lstStyle/>
          <a:p>
            <a:r>
              <a:rPr kumimoji="1" lang="ja-JP" altLang="en-US" sz="1280" dirty="0">
                <a:latin typeface="HG丸ｺﾞｼｯｸM-PRO" panose="020F0600000000000000" pitchFamily="50" charset="-128"/>
                <a:ea typeface="HG丸ｺﾞｼｯｸM-PRO" panose="020F0600000000000000" pitchFamily="50" charset="-128"/>
              </a:rPr>
              <a:t>・NDA </a:t>
            </a:r>
            <a:r>
              <a:rPr kumimoji="1" lang="en-US" altLang="ja-JP" sz="1280" dirty="0">
                <a:latin typeface="HG丸ｺﾞｼｯｸM-PRO" panose="020F0600000000000000" pitchFamily="50" charset="-128"/>
                <a:ea typeface="HG丸ｺﾞｼｯｸM-PRO" panose="020F0600000000000000" pitchFamily="50" charset="-128"/>
              </a:rPr>
              <a:t>c</a:t>
            </a:r>
            <a:r>
              <a:rPr kumimoji="1" lang="ja-JP" altLang="en-US" sz="1280" dirty="0">
                <a:latin typeface="HG丸ｺﾞｼｯｸM-PRO" panose="020F0600000000000000" pitchFamily="50" charset="-128"/>
                <a:ea typeface="HG丸ｺﾞｼｯｸM-PRO" panose="020F0600000000000000" pitchFamily="50" charset="-128"/>
              </a:rPr>
              <a:t>ontract </a:t>
            </a:r>
            <a:r>
              <a:rPr lang="en-US" altLang="ja-JP" sz="1280" dirty="0">
                <a:latin typeface="HG丸ｺﾞｼｯｸM-PRO" panose="020F0600000000000000" pitchFamily="50" charset="-128"/>
                <a:ea typeface="HG丸ｺﾞｼｯｸM-PRO" panose="020F0600000000000000" pitchFamily="50" charset="-128"/>
              </a:rPr>
              <a:t>a</a:t>
            </a:r>
            <a:r>
              <a:rPr kumimoji="1" lang="ja-JP" altLang="en-US" sz="1280" dirty="0">
                <a:latin typeface="HG丸ｺﾞｼｯｸM-PRO" panose="020F0600000000000000" pitchFamily="50" charset="-128"/>
                <a:ea typeface="HG丸ｺﾞｼｯｸM-PRO" panose="020F0600000000000000" pitchFamily="50" charset="-128"/>
              </a:rPr>
              <a:t>djustment</a:t>
            </a:r>
            <a:endParaRPr kumimoji="1" lang="en-US" altLang="ja-JP" sz="1280" dirty="0">
              <a:latin typeface="HG丸ｺﾞｼｯｸM-PRO" panose="020F0600000000000000" pitchFamily="50" charset="-128"/>
              <a:ea typeface="HG丸ｺﾞｼｯｸM-PRO" panose="020F0600000000000000" pitchFamily="50" charset="-128"/>
            </a:endParaRPr>
          </a:p>
          <a:p>
            <a:r>
              <a:rPr kumimoji="1" lang="ja-JP" altLang="en-US" sz="1280" dirty="0">
                <a:latin typeface="HG丸ｺﾞｼｯｸM-PRO" panose="020F0600000000000000" pitchFamily="50" charset="-128"/>
                <a:ea typeface="HG丸ｺﾞｼｯｸM-PRO" panose="020F0600000000000000" pitchFamily="50" charset="-128"/>
              </a:rPr>
              <a:t>・Meeting coordination and meeting attendance</a:t>
            </a:r>
            <a:endParaRPr kumimoji="1" lang="en-US" altLang="ja-JP" sz="1280" dirty="0">
              <a:latin typeface="HG丸ｺﾞｼｯｸM-PRO" panose="020F0600000000000000" pitchFamily="50" charset="-128"/>
              <a:ea typeface="HG丸ｺﾞｼｯｸM-PRO" panose="020F0600000000000000" pitchFamily="50" charset="-128"/>
            </a:endParaRPr>
          </a:p>
          <a:p>
            <a:r>
              <a:rPr lang="ja-JP" altLang="en-US" sz="1280" dirty="0">
                <a:latin typeface="HG丸ｺﾞｼｯｸM-PRO" panose="020F0600000000000000" pitchFamily="50" charset="-128"/>
                <a:ea typeface="HG丸ｺﾞｼｯｸM-PRO" panose="020F0600000000000000" pitchFamily="50" charset="-128"/>
              </a:rPr>
              <a:t>・Proposals for future development</a:t>
            </a:r>
            <a:endParaRPr kumimoji="1" lang="en-US" altLang="ja-JP" sz="1280" dirty="0">
              <a:latin typeface="HG丸ｺﾞｼｯｸM-PRO" panose="020F0600000000000000" pitchFamily="50" charset="-128"/>
              <a:ea typeface="HG丸ｺﾞｼｯｸM-PRO" panose="020F0600000000000000" pitchFamily="50" charset="-128"/>
            </a:endParaRPr>
          </a:p>
          <a:p>
            <a:r>
              <a:rPr lang="ja-JP" altLang="en-US" sz="1280" dirty="0">
                <a:latin typeface="HG丸ｺﾞｼｯｸM-PRO" panose="020F0600000000000000" pitchFamily="50" charset="-128"/>
                <a:ea typeface="HG丸ｺﾞｼｯｸM-PRO" panose="020F0600000000000000" pitchFamily="50" charset="-128"/>
              </a:rPr>
              <a:t>・Follow-up after the interview</a:t>
            </a:r>
            <a:endParaRPr lang="en-US" altLang="ja-JP" sz="1280" dirty="0">
              <a:latin typeface="HG丸ｺﾞｼｯｸM-PRO" panose="020F0600000000000000" pitchFamily="50" charset="-128"/>
              <a:ea typeface="HG丸ｺﾞｼｯｸM-PRO" panose="020F0600000000000000" pitchFamily="50" charset="-128"/>
            </a:endParaRPr>
          </a:p>
        </p:txBody>
      </p:sp>
      <p:sp>
        <p:nvSpPr>
          <p:cNvPr id="27" name="正方形/長方形 26"/>
          <p:cNvSpPr/>
          <p:nvPr/>
        </p:nvSpPr>
        <p:spPr>
          <a:xfrm>
            <a:off x="6228184" y="1628800"/>
            <a:ext cx="2592288" cy="2232248"/>
          </a:xfrm>
          <a:prstGeom prst="rect">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8" name="直線コネクタ 27"/>
          <p:cNvCxnSpPr/>
          <p:nvPr/>
        </p:nvCxnSpPr>
        <p:spPr>
          <a:xfrm>
            <a:off x="6342688" y="2204864"/>
            <a:ext cx="1901720" cy="0"/>
          </a:xfrm>
          <a:prstGeom prst="line">
            <a:avLst/>
          </a:prstGeom>
          <a:ln w="190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6660232" y="1772816"/>
            <a:ext cx="1944216" cy="313932"/>
          </a:xfrm>
          <a:prstGeom prst="rect">
            <a:avLst/>
          </a:prstGeom>
          <a:noFill/>
        </p:spPr>
        <p:txBody>
          <a:bodyPr wrap="square" rtlCol="0">
            <a:spAutoFit/>
          </a:bodyPr>
          <a:lstStyle/>
          <a:p>
            <a:r>
              <a:rPr kumimoji="1" lang="en-US" altLang="ja-JP" b="1" dirty="0">
                <a:solidFill>
                  <a:schemeClr val="tx2"/>
                </a:solidFill>
                <a:latin typeface="HG丸ｺﾞｼｯｸM-PRO" panose="020F0600000000000000" pitchFamily="50" charset="-128"/>
                <a:ea typeface="HG丸ｺﾞｼｯｸM-PRO" panose="020F0600000000000000" pitchFamily="50" charset="-128"/>
              </a:rPr>
              <a:t>(Pre-validation)</a:t>
            </a:r>
            <a:endParaRPr kumimoji="1" lang="ja-JP" altLang="en-US" b="1" dirty="0">
              <a:solidFill>
                <a:schemeClr val="tx2"/>
              </a:solidFill>
              <a:latin typeface="HG丸ｺﾞｼｯｸM-PRO" panose="020F0600000000000000" pitchFamily="50" charset="-128"/>
              <a:ea typeface="HG丸ｺﾞｼｯｸM-PRO" panose="020F0600000000000000" pitchFamily="50" charset="-128"/>
            </a:endParaRPr>
          </a:p>
        </p:txBody>
      </p:sp>
      <p:sp>
        <p:nvSpPr>
          <p:cNvPr id="30" name="正方形/長方形 29"/>
          <p:cNvSpPr/>
          <p:nvPr/>
        </p:nvSpPr>
        <p:spPr>
          <a:xfrm>
            <a:off x="6300191" y="1630541"/>
            <a:ext cx="418704"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ja-JP" sz="288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a:t>
            </a:r>
            <a:endParaRPr lang="ja-JP" altLang="en-US" sz="288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1" name="テキスト ボックス 30"/>
          <p:cNvSpPr txBox="1"/>
          <p:nvPr/>
        </p:nvSpPr>
        <p:spPr>
          <a:xfrm>
            <a:off x="6228184" y="2276872"/>
            <a:ext cx="2592288" cy="1471172"/>
          </a:xfrm>
          <a:prstGeom prst="rect">
            <a:avLst/>
          </a:prstGeom>
          <a:noFill/>
        </p:spPr>
        <p:txBody>
          <a:bodyPr wrap="square" rtlCol="0">
            <a:spAutoFit/>
          </a:bodyPr>
          <a:lstStyle/>
          <a:p>
            <a:r>
              <a:rPr kumimoji="1" lang="ja-JP" altLang="en-US" sz="1280" dirty="0">
                <a:latin typeface="HG丸ｺﾞｼｯｸM-PRO" panose="020F0600000000000000" pitchFamily="50" charset="-128"/>
                <a:ea typeface="HG丸ｺﾞｼｯｸM-PRO" panose="020F0600000000000000" pitchFamily="50" charset="-128"/>
              </a:rPr>
              <a:t>・Prior verification content review support</a:t>
            </a:r>
            <a:endParaRPr kumimoji="1" lang="en-US" altLang="ja-JP" sz="1280" dirty="0">
              <a:latin typeface="HG丸ｺﾞｼｯｸM-PRO" panose="020F0600000000000000" pitchFamily="50" charset="-128"/>
              <a:ea typeface="HG丸ｺﾞｼｯｸM-PRO" panose="020F0600000000000000" pitchFamily="50" charset="-128"/>
            </a:endParaRPr>
          </a:p>
          <a:p>
            <a:r>
              <a:rPr kumimoji="1" lang="ja-JP" altLang="en-US" sz="1280" dirty="0">
                <a:latin typeface="HG丸ｺﾞｼｯｸM-PRO" panose="020F0600000000000000" pitchFamily="50" charset="-128"/>
                <a:ea typeface="HG丸ｺﾞｼｯｸM-PRO" panose="020F0600000000000000" pitchFamily="50" charset="-128"/>
              </a:rPr>
              <a:t>・Negotiati</a:t>
            </a:r>
            <a:r>
              <a:rPr kumimoji="1" lang="en-US" altLang="ja-JP" sz="1280" dirty="0">
                <a:latin typeface="HG丸ｺﾞｼｯｸM-PRO" panose="020F0600000000000000" pitchFamily="50" charset="-128"/>
                <a:ea typeface="HG丸ｺﾞｼｯｸM-PRO" panose="020F0600000000000000" pitchFamily="50" charset="-128"/>
              </a:rPr>
              <a:t>on</a:t>
            </a:r>
            <a:r>
              <a:rPr kumimoji="1" lang="ja-JP" altLang="en-US" sz="1280" dirty="0">
                <a:latin typeface="HG丸ｺﾞｼｯｸM-PRO" panose="020F0600000000000000" pitchFamily="50" charset="-128"/>
                <a:ea typeface="HG丸ｺﾞｼｯｸM-PRO" panose="020F0600000000000000" pitchFamily="50" charset="-128"/>
              </a:rPr>
              <a:t> with researchers on the details of implementation</a:t>
            </a:r>
            <a:endParaRPr kumimoji="1" lang="en-US" altLang="ja-JP" sz="1280" dirty="0">
              <a:latin typeface="HG丸ｺﾞｼｯｸM-PRO" panose="020F0600000000000000" pitchFamily="50" charset="-128"/>
              <a:ea typeface="HG丸ｺﾞｼｯｸM-PRO" panose="020F0600000000000000" pitchFamily="50" charset="-128"/>
            </a:endParaRPr>
          </a:p>
          <a:p>
            <a:r>
              <a:rPr lang="ja-JP" altLang="en-US" sz="1280" dirty="0">
                <a:latin typeface="HG丸ｺﾞｼｯｸM-PRO" panose="020F0600000000000000" pitchFamily="50" charset="-128"/>
                <a:ea typeface="HG丸ｺﾞｼｯｸM-PRO" panose="020F0600000000000000" pitchFamily="50" charset="-128"/>
              </a:rPr>
              <a:t>・</a:t>
            </a:r>
            <a:r>
              <a:rPr lang="en-US" altLang="ja-JP" sz="1280" dirty="0">
                <a:latin typeface="HG丸ｺﾞｼｯｸM-PRO" panose="020F0600000000000000" pitchFamily="50" charset="-128"/>
                <a:ea typeface="HG丸ｺﾞｼｯｸM-PRO" panose="020F0600000000000000" pitchFamily="50" charset="-128"/>
              </a:rPr>
              <a:t>C</a:t>
            </a:r>
            <a:r>
              <a:rPr lang="ja-JP" altLang="en-US" sz="1280" dirty="0">
                <a:latin typeface="HG丸ｺﾞｼｯｸM-PRO" panose="020F0600000000000000" pitchFamily="50" charset="-128"/>
                <a:ea typeface="HG丸ｺﾞｼｯｸM-PRO" panose="020F0600000000000000" pitchFamily="50" charset="-128"/>
              </a:rPr>
              <a:t>ontract procedure</a:t>
            </a:r>
            <a:endParaRPr lang="en-US" altLang="ja-JP" sz="1280" dirty="0">
              <a:latin typeface="HG丸ｺﾞｼｯｸM-PRO" panose="020F0600000000000000" pitchFamily="50" charset="-128"/>
              <a:ea typeface="HG丸ｺﾞｼｯｸM-PRO" panose="020F0600000000000000" pitchFamily="50" charset="-128"/>
            </a:endParaRPr>
          </a:p>
          <a:p>
            <a:r>
              <a:rPr lang="ja-JP" altLang="en-US" sz="1280" dirty="0">
                <a:latin typeface="HG丸ｺﾞｼｯｸM-PRO" panose="020F0600000000000000" pitchFamily="50" charset="-128"/>
                <a:ea typeface="HG丸ｺﾞｼｯｸM-PRO" panose="020F0600000000000000" pitchFamily="50" charset="-128"/>
              </a:rPr>
              <a:t>・</a:t>
            </a:r>
            <a:r>
              <a:rPr lang="en-US" altLang="ja-JP" sz="1280" dirty="0">
                <a:latin typeface="HG丸ｺﾞｼｯｸM-PRO" panose="020F0600000000000000" pitchFamily="50" charset="-128"/>
                <a:ea typeface="HG丸ｺﾞｼｯｸM-PRO" panose="020F0600000000000000" pitchFamily="50" charset="-128"/>
              </a:rPr>
              <a:t>R</a:t>
            </a:r>
            <a:r>
              <a:rPr lang="ja-JP" altLang="en-US" sz="1280" dirty="0">
                <a:latin typeface="HG丸ｺﾞｼｯｸM-PRO" panose="020F0600000000000000" pitchFamily="50" charset="-128"/>
                <a:ea typeface="HG丸ｺﾞｼｯｸM-PRO" panose="020F0600000000000000" pitchFamily="50" charset="-128"/>
              </a:rPr>
              <a:t>esearchers </a:t>
            </a:r>
            <a:r>
              <a:rPr lang="en-US" altLang="ja-JP" sz="1280" dirty="0">
                <a:latin typeface="HG丸ｺﾞｼｯｸM-PRO" panose="020F0600000000000000" pitchFamily="50" charset="-128"/>
                <a:ea typeface="HG丸ｺﾞｼｯｸM-PRO" panose="020F0600000000000000" pitchFamily="50" charset="-128"/>
              </a:rPr>
              <a:t>follow-up</a:t>
            </a:r>
          </a:p>
        </p:txBody>
      </p:sp>
      <p:sp>
        <p:nvSpPr>
          <p:cNvPr id="32" name="正方形/長方形 31"/>
          <p:cNvSpPr/>
          <p:nvPr/>
        </p:nvSpPr>
        <p:spPr>
          <a:xfrm>
            <a:off x="467544" y="4149080"/>
            <a:ext cx="2592288" cy="2232248"/>
          </a:xfrm>
          <a:prstGeom prst="rect">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3" name="直線コネクタ 32"/>
          <p:cNvCxnSpPr/>
          <p:nvPr/>
        </p:nvCxnSpPr>
        <p:spPr>
          <a:xfrm>
            <a:off x="582048" y="4725144"/>
            <a:ext cx="1901720" cy="0"/>
          </a:xfrm>
          <a:prstGeom prst="line">
            <a:avLst/>
          </a:prstGeom>
          <a:ln w="190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899592" y="4149080"/>
            <a:ext cx="2520278" cy="535531"/>
          </a:xfrm>
          <a:prstGeom prst="rect">
            <a:avLst/>
          </a:prstGeom>
          <a:noFill/>
        </p:spPr>
        <p:txBody>
          <a:bodyPr wrap="square" rtlCol="0">
            <a:spAutoFit/>
          </a:bodyPr>
          <a:lstStyle/>
          <a:p>
            <a:r>
              <a:rPr kumimoji="1" lang="ja-JP" altLang="en-US" b="1" dirty="0">
                <a:solidFill>
                  <a:schemeClr val="tx2"/>
                </a:solidFill>
                <a:latin typeface="HG丸ｺﾞｼｯｸM-PRO" panose="020F0600000000000000" pitchFamily="50" charset="-128"/>
                <a:ea typeface="HG丸ｺﾞｼｯｸM-PRO" panose="020F0600000000000000" pitchFamily="50" charset="-128"/>
              </a:rPr>
              <a:t>Proposal </a:t>
            </a:r>
            <a:endParaRPr kumimoji="1" lang="en-US" altLang="ja-JP" b="1" dirty="0">
              <a:solidFill>
                <a:schemeClr val="tx2"/>
              </a:solidFill>
              <a:latin typeface="HG丸ｺﾞｼｯｸM-PRO" panose="020F0600000000000000" pitchFamily="50" charset="-128"/>
              <a:ea typeface="HG丸ｺﾞｼｯｸM-PRO" panose="020F0600000000000000" pitchFamily="50" charset="-128"/>
            </a:endParaRPr>
          </a:p>
          <a:p>
            <a:r>
              <a:rPr kumimoji="1" lang="ja-JP" altLang="en-US" b="1" dirty="0">
                <a:solidFill>
                  <a:schemeClr val="tx2"/>
                </a:solidFill>
                <a:latin typeface="HG丸ｺﾞｼｯｸM-PRO" panose="020F0600000000000000" pitchFamily="50" charset="-128"/>
                <a:ea typeface="HG丸ｺﾞｼｯｸM-PRO" panose="020F0600000000000000" pitchFamily="50" charset="-128"/>
              </a:rPr>
              <a:t>Development</a:t>
            </a:r>
          </a:p>
        </p:txBody>
      </p:sp>
      <p:sp>
        <p:nvSpPr>
          <p:cNvPr id="35" name="正方形/長方形 34"/>
          <p:cNvSpPr/>
          <p:nvPr/>
        </p:nvSpPr>
        <p:spPr>
          <a:xfrm>
            <a:off x="539552" y="4150821"/>
            <a:ext cx="418704"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ja-JP" sz="288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a:t>
            </a:r>
            <a:endParaRPr lang="ja-JP" altLang="en-US" sz="288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6" name="テキスト ボックス 35"/>
          <p:cNvSpPr txBox="1"/>
          <p:nvPr/>
        </p:nvSpPr>
        <p:spPr>
          <a:xfrm>
            <a:off x="467544" y="4797152"/>
            <a:ext cx="2592288" cy="1471172"/>
          </a:xfrm>
          <a:prstGeom prst="rect">
            <a:avLst/>
          </a:prstGeom>
          <a:noFill/>
        </p:spPr>
        <p:txBody>
          <a:bodyPr wrap="square" rtlCol="0">
            <a:spAutoFit/>
          </a:bodyPr>
          <a:lstStyle/>
          <a:p>
            <a:r>
              <a:rPr kumimoji="1" lang="ja-JP" altLang="en-US" sz="1280" dirty="0">
                <a:latin typeface="HG丸ｺﾞｼｯｸM-PRO" panose="020F0600000000000000" pitchFamily="50" charset="-128"/>
                <a:ea typeface="HG丸ｺﾞｼｯｸM-PRO" panose="020F0600000000000000" pitchFamily="50" charset="-128"/>
              </a:rPr>
              <a:t>・Develop joint research proposals with researchers</a:t>
            </a:r>
            <a:endParaRPr kumimoji="1" lang="en-US" altLang="ja-JP" sz="1280" dirty="0">
              <a:latin typeface="HG丸ｺﾞｼｯｸM-PRO" panose="020F0600000000000000" pitchFamily="50" charset="-128"/>
              <a:ea typeface="HG丸ｺﾞｼｯｸM-PRO" panose="020F0600000000000000" pitchFamily="50" charset="-128"/>
            </a:endParaRPr>
          </a:p>
          <a:p>
            <a:r>
              <a:rPr lang="ja-JP" altLang="en-US" sz="1280" dirty="0">
                <a:latin typeface="HG丸ｺﾞｼｯｸM-PRO" panose="020F0600000000000000" pitchFamily="50" charset="-128"/>
                <a:ea typeface="HG丸ｺﾞｼｯｸM-PRO" panose="020F0600000000000000" pitchFamily="50" charset="-128"/>
              </a:rPr>
              <a:t>・Research content/division of roles</a:t>
            </a:r>
            <a:endParaRPr lang="en-US" altLang="ja-JP" sz="1280" dirty="0">
              <a:latin typeface="HG丸ｺﾞｼｯｸM-PRO" panose="020F0600000000000000" pitchFamily="50" charset="-128"/>
              <a:ea typeface="HG丸ｺﾞｼｯｸM-PRO" panose="020F0600000000000000" pitchFamily="50" charset="-128"/>
            </a:endParaRPr>
          </a:p>
          <a:p>
            <a:r>
              <a:rPr lang="ja-JP" altLang="en-US" sz="1280" dirty="0">
                <a:latin typeface="HG丸ｺﾞｼｯｸM-PRO" panose="020F0600000000000000" pitchFamily="50" charset="-128"/>
                <a:ea typeface="HG丸ｺﾞｼｯｸM-PRO" panose="020F0600000000000000" pitchFamily="50" charset="-128"/>
              </a:rPr>
              <a:t>・</a:t>
            </a:r>
            <a:r>
              <a:rPr kumimoji="1" lang="ja-JP" altLang="en-US" sz="1280" dirty="0">
                <a:latin typeface="HG丸ｺﾞｼｯｸM-PRO" panose="020F0600000000000000" pitchFamily="50" charset="-128"/>
                <a:ea typeface="HG丸ｺﾞｼｯｸM-PRO" panose="020F0600000000000000" pitchFamily="50" charset="-128"/>
              </a:rPr>
              <a:t>Deliverables</a:t>
            </a:r>
            <a:endParaRPr kumimoji="1" lang="en-US" altLang="ja-JP" sz="1280" dirty="0">
              <a:latin typeface="HG丸ｺﾞｼｯｸM-PRO" panose="020F0600000000000000" pitchFamily="50" charset="-128"/>
              <a:ea typeface="HG丸ｺﾞｼｯｸM-PRO" panose="020F0600000000000000" pitchFamily="50" charset="-128"/>
            </a:endParaRPr>
          </a:p>
          <a:p>
            <a:r>
              <a:rPr lang="ja-JP" altLang="en-US" sz="1280" dirty="0">
                <a:latin typeface="HG丸ｺﾞｼｯｸM-PRO" panose="020F0600000000000000" pitchFamily="50" charset="-128"/>
                <a:ea typeface="HG丸ｺﾞｼｯｸM-PRO" panose="020F0600000000000000" pitchFamily="50" charset="-128"/>
              </a:rPr>
              <a:t>・Schedule</a:t>
            </a:r>
            <a:endParaRPr lang="en-US" altLang="ja-JP" sz="1280" dirty="0">
              <a:latin typeface="HG丸ｺﾞｼｯｸM-PRO" panose="020F0600000000000000" pitchFamily="50" charset="-128"/>
              <a:ea typeface="HG丸ｺﾞｼｯｸM-PRO" panose="020F0600000000000000" pitchFamily="50" charset="-128"/>
            </a:endParaRPr>
          </a:p>
          <a:p>
            <a:r>
              <a:rPr lang="ja-JP" altLang="en-US" sz="1280" dirty="0">
                <a:latin typeface="HG丸ｺﾞｼｯｸM-PRO" panose="020F0600000000000000" pitchFamily="50" charset="-128"/>
                <a:ea typeface="HG丸ｺﾞｼｯｸM-PRO" panose="020F0600000000000000" pitchFamily="50" charset="-128"/>
              </a:rPr>
              <a:t>・</a:t>
            </a:r>
            <a:r>
              <a:rPr kumimoji="1" lang="ja-JP" altLang="en-US" sz="1280" dirty="0">
                <a:latin typeface="HG丸ｺﾞｼｯｸM-PRO" panose="020F0600000000000000" pitchFamily="50" charset="-128"/>
                <a:ea typeface="HG丸ｺﾞｼｯｸM-PRO" panose="020F0600000000000000" pitchFamily="50" charset="-128"/>
              </a:rPr>
              <a:t>Expenses, etc.</a:t>
            </a:r>
          </a:p>
        </p:txBody>
      </p:sp>
      <p:sp>
        <p:nvSpPr>
          <p:cNvPr id="37" name="正方形/長方形 36"/>
          <p:cNvSpPr/>
          <p:nvPr/>
        </p:nvSpPr>
        <p:spPr>
          <a:xfrm>
            <a:off x="3347864" y="4149080"/>
            <a:ext cx="2592288" cy="2232248"/>
          </a:xfrm>
          <a:prstGeom prst="rect">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8" name="直線コネクタ 37"/>
          <p:cNvCxnSpPr/>
          <p:nvPr/>
        </p:nvCxnSpPr>
        <p:spPr>
          <a:xfrm>
            <a:off x="3462368" y="4725144"/>
            <a:ext cx="1901720" cy="0"/>
          </a:xfrm>
          <a:prstGeom prst="line">
            <a:avLst/>
          </a:prstGeom>
          <a:ln w="190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3779912" y="4293096"/>
            <a:ext cx="2304256" cy="313932"/>
          </a:xfrm>
          <a:prstGeom prst="rect">
            <a:avLst/>
          </a:prstGeom>
          <a:noFill/>
        </p:spPr>
        <p:txBody>
          <a:bodyPr wrap="square" rtlCol="0">
            <a:spAutoFit/>
          </a:bodyPr>
          <a:lstStyle/>
          <a:p>
            <a:r>
              <a:rPr lang="en-US" altLang="ja-JP" b="1" dirty="0">
                <a:solidFill>
                  <a:schemeClr val="tx2"/>
                </a:solidFill>
                <a:latin typeface="HG丸ｺﾞｼｯｸM-PRO" panose="020F0600000000000000" pitchFamily="50" charset="-128"/>
                <a:ea typeface="HG丸ｺﾞｼｯｸM-PRO" panose="020F0600000000000000" pitchFamily="50" charset="-128"/>
              </a:rPr>
              <a:t>C</a:t>
            </a:r>
            <a:r>
              <a:rPr kumimoji="1" lang="ja-JP" altLang="en-US" b="1" dirty="0">
                <a:solidFill>
                  <a:schemeClr val="tx2"/>
                </a:solidFill>
                <a:latin typeface="HG丸ｺﾞｼｯｸM-PRO" panose="020F0600000000000000" pitchFamily="50" charset="-128"/>
                <a:ea typeface="HG丸ｺﾞｼｯｸM-PRO" panose="020F0600000000000000" pitchFamily="50" charset="-128"/>
              </a:rPr>
              <a:t>ontract negotiation</a:t>
            </a:r>
          </a:p>
        </p:txBody>
      </p:sp>
      <p:sp>
        <p:nvSpPr>
          <p:cNvPr id="40" name="正方形/長方形 39"/>
          <p:cNvSpPr/>
          <p:nvPr/>
        </p:nvSpPr>
        <p:spPr>
          <a:xfrm>
            <a:off x="3419870" y="4150821"/>
            <a:ext cx="418704"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ja-JP" sz="288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5</a:t>
            </a:r>
            <a:endParaRPr lang="ja-JP" altLang="en-US" sz="288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1" name="テキスト ボックス 40"/>
          <p:cNvSpPr txBox="1"/>
          <p:nvPr/>
        </p:nvSpPr>
        <p:spPr>
          <a:xfrm>
            <a:off x="3347864" y="4797152"/>
            <a:ext cx="2592288" cy="1274195"/>
          </a:xfrm>
          <a:prstGeom prst="rect">
            <a:avLst/>
          </a:prstGeom>
          <a:noFill/>
        </p:spPr>
        <p:txBody>
          <a:bodyPr wrap="square" rtlCol="0">
            <a:spAutoFit/>
          </a:bodyPr>
          <a:lstStyle/>
          <a:p>
            <a:r>
              <a:rPr kumimoji="1" lang="ja-JP" altLang="en-US" sz="1280" dirty="0">
                <a:latin typeface="HG丸ｺﾞｼｯｸM-PRO" panose="020F0600000000000000" pitchFamily="50" charset="-128"/>
                <a:ea typeface="HG丸ｺﾞｼｯｸM-PRO" panose="020F0600000000000000" pitchFamily="50" charset="-128"/>
              </a:rPr>
              <a:t>・Joint research contract negotiations</a:t>
            </a:r>
            <a:endParaRPr kumimoji="1" lang="en-US" altLang="ja-JP" sz="1280" dirty="0">
              <a:latin typeface="HG丸ｺﾞｼｯｸM-PRO" panose="020F0600000000000000" pitchFamily="50" charset="-128"/>
              <a:ea typeface="HG丸ｺﾞｼｯｸM-PRO" panose="020F0600000000000000" pitchFamily="50" charset="-128"/>
            </a:endParaRPr>
          </a:p>
          <a:p>
            <a:r>
              <a:rPr lang="ja-JP" altLang="en-US" sz="1280" dirty="0">
                <a:latin typeface="HG丸ｺﾞｼｯｸM-PRO" panose="020F0600000000000000" pitchFamily="50" charset="-128"/>
                <a:ea typeface="HG丸ｺﾞｼｯｸM-PRO" panose="020F0600000000000000" pitchFamily="50" charset="-128"/>
              </a:rPr>
              <a:t>・Patent related</a:t>
            </a:r>
            <a:endParaRPr lang="en-US" altLang="ja-JP" sz="1280" dirty="0">
              <a:latin typeface="HG丸ｺﾞｼｯｸM-PRO" panose="020F0600000000000000" pitchFamily="50" charset="-128"/>
              <a:ea typeface="HG丸ｺﾞｼｯｸM-PRO" panose="020F0600000000000000" pitchFamily="50" charset="-128"/>
            </a:endParaRPr>
          </a:p>
          <a:p>
            <a:r>
              <a:rPr lang="ja-JP" altLang="en-US" sz="1280" dirty="0">
                <a:latin typeface="HG丸ｺﾞｼｯｸM-PRO" panose="020F0600000000000000" pitchFamily="50" charset="-128"/>
                <a:ea typeface="HG丸ｺﾞｼｯｸM-PRO" panose="020F0600000000000000" pitchFamily="50" charset="-128"/>
              </a:rPr>
              <a:t>・</a:t>
            </a:r>
            <a:r>
              <a:rPr kumimoji="1" lang="ja-JP" altLang="en-US" sz="1280" dirty="0">
                <a:latin typeface="HG丸ｺﾞｼｯｸM-PRO" panose="020F0600000000000000" pitchFamily="50" charset="-128"/>
                <a:ea typeface="HG丸ｺﾞｼｯｸM-PRO" panose="020F0600000000000000" pitchFamily="50" charset="-128"/>
              </a:rPr>
              <a:t>Handling Deliverables</a:t>
            </a:r>
            <a:endParaRPr kumimoji="1" lang="en-US" altLang="ja-JP" sz="1280" dirty="0">
              <a:latin typeface="HG丸ｺﾞｼｯｸM-PRO" panose="020F0600000000000000" pitchFamily="50" charset="-128"/>
              <a:ea typeface="HG丸ｺﾞｼｯｸM-PRO" panose="020F0600000000000000" pitchFamily="50" charset="-128"/>
            </a:endParaRPr>
          </a:p>
          <a:p>
            <a:r>
              <a:rPr lang="ja-JP" altLang="en-US" sz="1280" dirty="0">
                <a:latin typeface="HG丸ｺﾞｼｯｸM-PRO" panose="020F0600000000000000" pitchFamily="50" charset="-128"/>
                <a:ea typeface="HG丸ｺﾞｼｯｸM-PRO" panose="020F0600000000000000" pitchFamily="50" charset="-128"/>
              </a:rPr>
              <a:t>・Presentation at academic conferences</a:t>
            </a:r>
            <a:endParaRPr kumimoji="1" lang="en-US" altLang="ja-JP" sz="1280" dirty="0">
              <a:latin typeface="HG丸ｺﾞｼｯｸM-PRO" panose="020F0600000000000000" pitchFamily="50" charset="-128"/>
              <a:ea typeface="HG丸ｺﾞｼｯｸM-PRO" panose="020F0600000000000000" pitchFamily="50" charset="-128"/>
            </a:endParaRPr>
          </a:p>
        </p:txBody>
      </p:sp>
      <p:sp>
        <p:nvSpPr>
          <p:cNvPr id="42" name="正方形/長方形 41"/>
          <p:cNvSpPr/>
          <p:nvPr/>
        </p:nvSpPr>
        <p:spPr>
          <a:xfrm>
            <a:off x="6228184" y="4149080"/>
            <a:ext cx="2592288" cy="2232248"/>
          </a:xfrm>
          <a:prstGeom prst="rect">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43" name="直線コネクタ 42"/>
          <p:cNvCxnSpPr/>
          <p:nvPr/>
        </p:nvCxnSpPr>
        <p:spPr>
          <a:xfrm>
            <a:off x="6342688" y="4725144"/>
            <a:ext cx="1901720" cy="0"/>
          </a:xfrm>
          <a:prstGeom prst="line">
            <a:avLst/>
          </a:prstGeom>
          <a:ln w="190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6588224" y="4293096"/>
            <a:ext cx="2520280" cy="313932"/>
          </a:xfrm>
          <a:prstGeom prst="rect">
            <a:avLst/>
          </a:prstGeom>
          <a:noFill/>
        </p:spPr>
        <p:txBody>
          <a:bodyPr wrap="square" rtlCol="0">
            <a:spAutoFit/>
          </a:bodyPr>
          <a:lstStyle/>
          <a:p>
            <a:r>
              <a:rPr lang="ja-JP" altLang="en-US" b="1" dirty="0">
                <a:solidFill>
                  <a:schemeClr val="tx2"/>
                </a:solidFill>
                <a:latin typeface="HG丸ｺﾞｼｯｸM-PRO" panose="020F0600000000000000" pitchFamily="50" charset="-128"/>
                <a:ea typeface="HG丸ｺﾞｼｯｸM-PRO" panose="020F0600000000000000" pitchFamily="50" charset="-128"/>
              </a:rPr>
              <a:t>Post-Launch Support</a:t>
            </a:r>
            <a:endParaRPr kumimoji="1" lang="ja-JP" altLang="en-US" b="1" dirty="0">
              <a:solidFill>
                <a:schemeClr val="tx2"/>
              </a:solidFill>
              <a:latin typeface="HG丸ｺﾞｼｯｸM-PRO" panose="020F0600000000000000" pitchFamily="50" charset="-128"/>
              <a:ea typeface="HG丸ｺﾞｼｯｸM-PRO" panose="020F0600000000000000" pitchFamily="50" charset="-128"/>
            </a:endParaRPr>
          </a:p>
        </p:txBody>
      </p:sp>
      <p:sp>
        <p:nvSpPr>
          <p:cNvPr id="45" name="正方形/長方形 44"/>
          <p:cNvSpPr/>
          <p:nvPr/>
        </p:nvSpPr>
        <p:spPr>
          <a:xfrm>
            <a:off x="6300190" y="4150821"/>
            <a:ext cx="418704"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ja-JP" sz="288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6</a:t>
            </a:r>
            <a:endParaRPr lang="ja-JP" altLang="en-US" sz="288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6" name="テキスト ボックス 45"/>
          <p:cNvSpPr txBox="1"/>
          <p:nvPr/>
        </p:nvSpPr>
        <p:spPr>
          <a:xfrm>
            <a:off x="6228184" y="4667652"/>
            <a:ext cx="2592288" cy="1785104"/>
          </a:xfrm>
          <a:prstGeom prst="rect">
            <a:avLst/>
          </a:prstGeom>
          <a:noFill/>
        </p:spPr>
        <p:txBody>
          <a:bodyPr wrap="square" rtlCol="0">
            <a:spAutoFit/>
          </a:bodyPr>
          <a:lstStyle/>
          <a:p>
            <a:r>
              <a:rPr kumimoji="1" lang="ja-JP" altLang="en-US" sz="1000" dirty="0">
                <a:latin typeface="HG丸ｺﾞｼｯｸM-PRO" panose="020F0600000000000000" pitchFamily="50" charset="-128"/>
                <a:ea typeface="HG丸ｺﾞｼｯｸM-PRO" panose="020F0600000000000000" pitchFamily="50" charset="-128"/>
              </a:rPr>
              <a:t>・Participation in the progress meeting</a:t>
            </a:r>
            <a:endParaRPr kumimoji="1" lang="en-US" altLang="ja-JP" sz="1000"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a:t>
            </a:r>
            <a:r>
              <a:rPr lang="en-US" altLang="ja-JP" sz="1000" dirty="0">
                <a:latin typeface="HG丸ｺﾞｼｯｸM-PRO" panose="020F0600000000000000" pitchFamily="50" charset="-128"/>
                <a:ea typeface="HG丸ｺﾞｼｯｸM-PRO" panose="020F0600000000000000" pitchFamily="50" charset="-128"/>
              </a:rPr>
              <a:t>S</a:t>
            </a:r>
            <a:r>
              <a:rPr lang="ja-JP" altLang="en-US" sz="1000" dirty="0">
                <a:latin typeface="HG丸ｺﾞｼｯｸM-PRO" panose="020F0600000000000000" pitchFamily="50" charset="-128"/>
                <a:ea typeface="HG丸ｺﾞｼｯｸM-PRO" panose="020F0600000000000000" pitchFamily="50" charset="-128"/>
              </a:rPr>
              <a:t>chedule management</a:t>
            </a:r>
            <a:endParaRPr kumimoji="1" lang="en-US" altLang="ja-JP" sz="1000" dirty="0">
              <a:latin typeface="HG丸ｺﾞｼｯｸM-PRO" panose="020F0600000000000000" pitchFamily="50" charset="-128"/>
              <a:ea typeface="HG丸ｺﾞｼｯｸM-PRO" panose="020F0600000000000000" pitchFamily="50" charset="-128"/>
            </a:endParaRPr>
          </a:p>
          <a:p>
            <a:r>
              <a:rPr kumimoji="1" lang="ja-JP" altLang="en-US" sz="1000" dirty="0">
                <a:latin typeface="HG丸ｺﾞｼｯｸM-PRO" panose="020F0600000000000000" pitchFamily="50" charset="-128"/>
                <a:ea typeface="HG丸ｺﾞｼｯｸM-PRO" panose="020F0600000000000000" pitchFamily="50" charset="-128"/>
              </a:rPr>
              <a:t>・Response to complaints from both parties</a:t>
            </a:r>
            <a:endParaRPr kumimoji="1" lang="en-US" altLang="ja-JP" sz="1000"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・Support for intellectual property negotiations</a:t>
            </a:r>
            <a:endParaRPr lang="en-US" altLang="ja-JP" sz="1000"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・Support for search of subcontractors and sales channels</a:t>
            </a:r>
            <a:endParaRPr lang="en-US" altLang="ja-JP" sz="1000"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・Support for obtaining external funds</a:t>
            </a:r>
            <a:endParaRPr lang="en-US" altLang="ja-JP" sz="1000"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fld id="{2B7DEB09-D5FE-45AD-B163-756E177F58ED}" type="slidenum">
              <a:rPr kumimoji="1" lang="ja-JP" altLang="en-US" smtClean="0"/>
              <a:t>14</a:t>
            </a:fld>
            <a:endParaRPr kumimoji="1" lang="ja-JP" altLang="en-US"/>
          </a:p>
        </p:txBody>
      </p:sp>
    </p:spTree>
    <p:extLst>
      <p:ext uri="{BB962C8B-B14F-4D97-AF65-F5344CB8AC3E}">
        <p14:creationId xmlns:p14="http://schemas.microsoft.com/office/powerpoint/2010/main" val="2662608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467544" y="188640"/>
            <a:ext cx="9433048" cy="70609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kumimoji="1" sz="3520" kern="1200">
                <a:solidFill>
                  <a:schemeClr val="tx1"/>
                </a:solidFill>
                <a:latin typeface="+mj-lt"/>
                <a:ea typeface="+mj-ea"/>
                <a:cs typeface="+mj-cs"/>
              </a:defRPr>
            </a:lvl1pPr>
          </a:lstStyle>
          <a:p>
            <a:pPr algn="l"/>
            <a:r>
              <a:rPr lang="en-US" altLang="ja-JP" sz="2880" b="1" dirty="0">
                <a:latin typeface="HG丸ｺﾞｼｯｸM-PRO" panose="020F0600000000000000" pitchFamily="50" charset="-128"/>
                <a:ea typeface="HG丸ｺﾞｼｯｸM-PRO" panose="020F0600000000000000" pitchFamily="50" charset="-128"/>
              </a:rPr>
              <a:t>2. Roles of our company before and after </a:t>
            </a:r>
          </a:p>
          <a:p>
            <a:pPr algn="l"/>
            <a:r>
              <a:rPr lang="ja-JP" altLang="en-US" sz="2880" b="1" dirty="0">
                <a:latin typeface="HG丸ｺﾞｼｯｸM-PRO" panose="020F0600000000000000" pitchFamily="50" charset="-128"/>
                <a:ea typeface="HG丸ｺﾞｼｯｸM-PRO" panose="020F0600000000000000" pitchFamily="50" charset="-128"/>
              </a:rPr>
              <a:t>　 </a:t>
            </a:r>
            <a:r>
              <a:rPr lang="en-US" altLang="ja-JP" sz="2880" b="1" dirty="0">
                <a:latin typeface="HG丸ｺﾞｼｯｸM-PRO" panose="020F0600000000000000" pitchFamily="50" charset="-128"/>
                <a:ea typeface="HG丸ｺﾞｼｯｸM-PRO" panose="020F0600000000000000" pitchFamily="50" charset="-128"/>
              </a:rPr>
              <a:t>the conclusion</a:t>
            </a:r>
            <a:endParaRPr lang="ja-JP" altLang="en-US" sz="2880" b="1" dirty="0">
              <a:latin typeface="HG丸ｺﾞｼｯｸM-PRO" panose="020F0600000000000000" pitchFamily="50" charset="-128"/>
              <a:ea typeface="HG丸ｺﾞｼｯｸM-PRO" panose="020F0600000000000000" pitchFamily="50" charset="-128"/>
            </a:endParaRPr>
          </a:p>
        </p:txBody>
      </p:sp>
      <p:cxnSp>
        <p:nvCxnSpPr>
          <p:cNvPr id="9" name="直線コネクタ 8"/>
          <p:cNvCxnSpPr/>
          <p:nvPr/>
        </p:nvCxnSpPr>
        <p:spPr>
          <a:xfrm>
            <a:off x="429905" y="908720"/>
            <a:ext cx="6408712" cy="0"/>
          </a:xfrm>
          <a:prstGeom prst="line">
            <a:avLst/>
          </a:prstGeom>
          <a:ln w="130175">
            <a:gradFill flip="none" rotWithShape="1">
              <a:gsLst>
                <a:gs pos="0">
                  <a:srgbClr val="FFC000"/>
                </a:gs>
                <a:gs pos="100000">
                  <a:schemeClr val="bg1"/>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2" name="タイトル 1"/>
          <p:cNvSpPr>
            <a:spLocks noGrp="1"/>
          </p:cNvSpPr>
          <p:nvPr>
            <p:ph type="title"/>
          </p:nvPr>
        </p:nvSpPr>
        <p:spPr>
          <a:xfrm>
            <a:off x="467544" y="980728"/>
            <a:ext cx="8352928" cy="706090"/>
          </a:xfrm>
        </p:spPr>
        <p:txBody>
          <a:bodyPr>
            <a:noAutofit/>
          </a:bodyPr>
          <a:lstStyle/>
          <a:p>
            <a:pPr algn="l"/>
            <a:r>
              <a:rPr lang="en-US" altLang="ja-JP" sz="2240" b="1" dirty="0">
                <a:latin typeface="HG丸ｺﾞｼｯｸM-PRO" panose="020F0600000000000000" pitchFamily="50" charset="-128"/>
                <a:ea typeface="HG丸ｺﾞｼｯｸM-PRO" panose="020F0600000000000000" pitchFamily="50" charset="-128"/>
              </a:rPr>
              <a:t>2-1. Contract negotiation and procedure support</a:t>
            </a:r>
            <a:endParaRPr kumimoji="1" lang="ja-JP" altLang="en-US" sz="2240" b="1" dirty="0">
              <a:latin typeface="HG丸ｺﾞｼｯｸM-PRO" panose="020F0600000000000000" pitchFamily="50" charset="-128"/>
              <a:ea typeface="HG丸ｺﾞｼｯｸM-PRO" panose="020F0600000000000000" pitchFamily="50" charset="-128"/>
            </a:endParaRPr>
          </a:p>
        </p:txBody>
      </p:sp>
      <p:sp>
        <p:nvSpPr>
          <p:cNvPr id="53" name="正方形/長方形 52"/>
          <p:cNvSpPr/>
          <p:nvPr/>
        </p:nvSpPr>
        <p:spPr>
          <a:xfrm>
            <a:off x="827584" y="1772816"/>
            <a:ext cx="7776864" cy="208672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ja-JP" altLang="en-US" dirty="0">
                <a:latin typeface="HG丸ｺﾞｼｯｸM-PRO" panose="020F0600000000000000" pitchFamily="50" charset="-128"/>
                <a:ea typeface="HG丸ｺﾞｼｯｸM-PRO" panose="020F0600000000000000" pitchFamily="50" charset="-128"/>
              </a:rPr>
              <a:t>There are a lot of unusual things in the process of making a contract with a university, etc., and it takes time. However, since our company is TLO and also a company, and </a:t>
            </a:r>
            <a:r>
              <a:rPr lang="en-US" altLang="ja-JP" dirty="0">
                <a:latin typeface="HG丸ｺﾞｼｯｸM-PRO" panose="020F0600000000000000" pitchFamily="50" charset="-128"/>
                <a:ea typeface="HG丸ｺﾞｼｯｸM-PRO" panose="020F0600000000000000" pitchFamily="50" charset="-128"/>
              </a:rPr>
              <a:t>has</a:t>
            </a:r>
            <a:r>
              <a:rPr lang="ja-JP" altLang="en-US" dirty="0">
                <a:latin typeface="HG丸ｺﾞｼｯｸM-PRO" panose="020F0600000000000000" pitchFamily="50" charset="-128"/>
                <a:ea typeface="HG丸ｺﾞｼｯｸM-PRO" panose="020F0600000000000000" pitchFamily="50" charset="-128"/>
              </a:rPr>
              <a:t> a track record of collaborating with many universities, etc., we can understand the positions of </a:t>
            </a:r>
            <a:r>
              <a:rPr lang="en-US" altLang="ja-JP" dirty="0">
                <a:latin typeface="HG丸ｺﾞｼｯｸM-PRO" panose="020F0600000000000000" pitchFamily="50" charset="-128"/>
                <a:ea typeface="HG丸ｺﾞｼｯｸM-PRO" panose="020F0600000000000000" pitchFamily="50" charset="-128"/>
              </a:rPr>
              <a:t>both </a:t>
            </a:r>
            <a:r>
              <a:rPr lang="ja-JP" altLang="en-US" dirty="0">
                <a:latin typeface="HG丸ｺﾞｼｯｸM-PRO" panose="020F0600000000000000" pitchFamily="50" charset="-128"/>
                <a:ea typeface="HG丸ｺﾞｼｯｸM-PRO" panose="020F0600000000000000" pitchFamily="50" charset="-128"/>
              </a:rPr>
              <a:t>companies and universities, </a:t>
            </a:r>
            <a:r>
              <a:rPr lang="en-US" altLang="ja-JP" dirty="0">
                <a:latin typeface="HG丸ｺﾞｼｯｸM-PRO" panose="020F0600000000000000" pitchFamily="50" charset="-128"/>
                <a:ea typeface="HG丸ｺﾞｼｯｸM-PRO" panose="020F0600000000000000" pitchFamily="50" charset="-128"/>
              </a:rPr>
              <a:t>so that we</a:t>
            </a:r>
            <a:r>
              <a:rPr lang="ja-JP" altLang="en-US" dirty="0">
                <a:latin typeface="HG丸ｺﾞｼｯｸM-PRO" panose="020F0600000000000000" pitchFamily="50" charset="-128"/>
                <a:ea typeface="HG丸ｺﾞｼｯｸM-PRO" panose="020F0600000000000000" pitchFamily="50" charset="-128"/>
              </a:rPr>
              <a:t> can proceed contract negotiations and procedures smoothly.</a:t>
            </a:r>
            <a:endParaRPr lang="en-US" altLang="ja-JP" dirty="0">
              <a:latin typeface="HG丸ｺﾞｼｯｸM-PRO" panose="020F0600000000000000" pitchFamily="50" charset="-128"/>
              <a:ea typeface="HG丸ｺﾞｼｯｸM-PRO" panose="020F0600000000000000" pitchFamily="50" charset="-128"/>
            </a:endParaRPr>
          </a:p>
          <a:p>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In addition, considering requests of companies and the background of the cooperation, </a:t>
            </a:r>
            <a:r>
              <a:rPr lang="en-US" altLang="ja-JP" dirty="0">
                <a:latin typeface="HG丸ｺﾞｼｯｸM-PRO" panose="020F0600000000000000" pitchFamily="50" charset="-128"/>
                <a:ea typeface="HG丸ｺﾞｼｯｸM-PRO" panose="020F0600000000000000" pitchFamily="50" charset="-128"/>
              </a:rPr>
              <a:t>we proceed the negotiation by explaining well to the person in charge of the contract.</a:t>
            </a:r>
          </a:p>
        </p:txBody>
      </p:sp>
      <p:sp>
        <p:nvSpPr>
          <p:cNvPr id="54" name="メモ 53"/>
          <p:cNvSpPr/>
          <p:nvPr/>
        </p:nvSpPr>
        <p:spPr>
          <a:xfrm>
            <a:off x="1104865" y="4077072"/>
            <a:ext cx="1584176" cy="2016224"/>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latin typeface="HG丸ｺﾞｼｯｸM-PRO" panose="020F0600000000000000" pitchFamily="50" charset="-128"/>
                <a:ea typeface="HG丸ｺﾞｼｯｸM-PRO" panose="020F0600000000000000" pitchFamily="50" charset="-128"/>
              </a:rPr>
              <a:t>C</a:t>
            </a:r>
            <a:r>
              <a:rPr kumimoji="1" lang="ja-JP" altLang="en-US" dirty="0">
                <a:latin typeface="HG丸ｺﾞｼｯｸM-PRO" panose="020F0600000000000000" pitchFamily="50" charset="-128"/>
                <a:ea typeface="HG丸ｺﾞｼｯｸM-PRO" panose="020F0600000000000000" pitchFamily="50" charset="-128"/>
              </a:rPr>
              <a:t>ollaborative research</a:t>
            </a:r>
            <a:endParaRPr kumimoji="1" lang="en-US" altLang="ja-JP" dirty="0">
              <a:latin typeface="HG丸ｺﾞｼｯｸM-PRO" panose="020F0600000000000000" pitchFamily="50" charset="-128"/>
              <a:ea typeface="HG丸ｺﾞｼｯｸM-PRO" panose="020F0600000000000000" pitchFamily="50" charset="-128"/>
            </a:endParaRPr>
          </a:p>
          <a:p>
            <a:pPr algn="ctr"/>
            <a:r>
              <a:rPr kumimoji="1" lang="ja-JP" altLang="en-US" dirty="0">
                <a:latin typeface="HG丸ｺﾞｼｯｸM-PRO" panose="020F0600000000000000" pitchFamily="50" charset="-128"/>
                <a:ea typeface="HG丸ｺﾞｼｯｸM-PRO" panose="020F0600000000000000" pitchFamily="50" charset="-128"/>
              </a:rPr>
              <a:t>contract</a:t>
            </a:r>
          </a:p>
        </p:txBody>
      </p:sp>
      <p:sp>
        <p:nvSpPr>
          <p:cNvPr id="55" name="メモ 54"/>
          <p:cNvSpPr/>
          <p:nvPr/>
        </p:nvSpPr>
        <p:spPr>
          <a:xfrm>
            <a:off x="2905065" y="4365104"/>
            <a:ext cx="1584176" cy="2016224"/>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latin typeface="HG丸ｺﾞｼｯｸM-PRO" panose="020F0600000000000000" pitchFamily="50" charset="-128"/>
                <a:ea typeface="HG丸ｺﾞｼｯｸM-PRO" panose="020F0600000000000000" pitchFamily="50" charset="-128"/>
              </a:rPr>
              <a:t>C</a:t>
            </a:r>
            <a:r>
              <a:rPr kumimoji="1" lang="ja-JP" altLang="en-US" dirty="0">
                <a:latin typeface="HG丸ｺﾞｼｯｸM-PRO" panose="020F0600000000000000" pitchFamily="50" charset="-128"/>
                <a:ea typeface="HG丸ｺﾞｼｯｸM-PRO" panose="020F0600000000000000" pitchFamily="50" charset="-128"/>
              </a:rPr>
              <a:t>ollaborative research</a:t>
            </a:r>
            <a:endParaRPr kumimoji="1" lang="en-US" altLang="ja-JP" dirty="0">
              <a:latin typeface="HG丸ｺﾞｼｯｸM-PRO" panose="020F0600000000000000" pitchFamily="50" charset="-128"/>
              <a:ea typeface="HG丸ｺﾞｼｯｸM-PRO" panose="020F0600000000000000" pitchFamily="50" charset="-128"/>
            </a:endParaRPr>
          </a:p>
          <a:p>
            <a:pPr algn="ctr"/>
            <a:r>
              <a:rPr kumimoji="1" lang="ja-JP" altLang="en-US" dirty="0">
                <a:latin typeface="HG丸ｺﾞｼｯｸM-PRO" panose="020F0600000000000000" pitchFamily="50" charset="-128"/>
                <a:ea typeface="HG丸ｺﾞｼｯｸM-PRO" panose="020F0600000000000000" pitchFamily="50" charset="-128"/>
              </a:rPr>
              <a:t>application form</a:t>
            </a:r>
          </a:p>
        </p:txBody>
      </p:sp>
      <p:sp>
        <p:nvSpPr>
          <p:cNvPr id="56" name="メモ 55"/>
          <p:cNvSpPr/>
          <p:nvPr/>
        </p:nvSpPr>
        <p:spPr>
          <a:xfrm>
            <a:off x="4705265" y="4077072"/>
            <a:ext cx="1584176" cy="2016224"/>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280" dirty="0">
                <a:latin typeface="HG丸ｺﾞｼｯｸM-PRO" panose="020F0600000000000000" pitchFamily="50" charset="-128"/>
                <a:ea typeface="HG丸ｺﾞｼｯｸM-PRO" panose="020F0600000000000000" pitchFamily="50" charset="-128"/>
              </a:rPr>
              <a:t>Consulting</a:t>
            </a:r>
            <a:endParaRPr kumimoji="1" lang="en-US" altLang="ja-JP" sz="1280" dirty="0">
              <a:latin typeface="HG丸ｺﾞｼｯｸM-PRO" panose="020F0600000000000000" pitchFamily="50" charset="-128"/>
              <a:ea typeface="HG丸ｺﾞｼｯｸM-PRO" panose="020F0600000000000000" pitchFamily="50" charset="-128"/>
            </a:endParaRPr>
          </a:p>
          <a:p>
            <a:pPr algn="ctr"/>
            <a:r>
              <a:rPr kumimoji="1" lang="ja-JP" altLang="en-US" dirty="0">
                <a:latin typeface="HG丸ｺﾞｼｯｸM-PRO" panose="020F0600000000000000" pitchFamily="50" charset="-128"/>
                <a:ea typeface="HG丸ｺﾞｼｯｸM-PRO" panose="020F0600000000000000" pitchFamily="50" charset="-128"/>
              </a:rPr>
              <a:t>contract</a:t>
            </a:r>
          </a:p>
        </p:txBody>
      </p:sp>
      <p:sp>
        <p:nvSpPr>
          <p:cNvPr id="57" name="メモ 56"/>
          <p:cNvSpPr/>
          <p:nvPr/>
        </p:nvSpPr>
        <p:spPr>
          <a:xfrm>
            <a:off x="6516216" y="4365104"/>
            <a:ext cx="1584176" cy="2016224"/>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dirty="0">
                <a:latin typeface="HG丸ｺﾞｼｯｸM-PRO" panose="020F0600000000000000" pitchFamily="50" charset="-128"/>
                <a:ea typeface="HG丸ｺﾞｼｯｸM-PRO" panose="020F0600000000000000" pitchFamily="50" charset="-128"/>
              </a:rPr>
              <a:t>Software</a:t>
            </a:r>
            <a:endParaRPr kumimoji="1" lang="en-US" altLang="ja-JP" dirty="0">
              <a:latin typeface="HG丸ｺﾞｼｯｸM-PRO" panose="020F0600000000000000" pitchFamily="50" charset="-128"/>
              <a:ea typeface="HG丸ｺﾞｼｯｸM-PRO" panose="020F0600000000000000"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Licensing</a:t>
            </a:r>
            <a:endParaRPr lang="en-US" altLang="ja-JP" dirty="0">
              <a:latin typeface="HG丸ｺﾞｼｯｸM-PRO" panose="020F0600000000000000" pitchFamily="50" charset="-128"/>
              <a:ea typeface="HG丸ｺﾞｼｯｸM-PRO" panose="020F0600000000000000" pitchFamily="50" charset="-128"/>
            </a:endParaRPr>
          </a:p>
          <a:p>
            <a:pPr algn="ctr"/>
            <a:r>
              <a:rPr kumimoji="1" lang="ja-JP" altLang="en-US" dirty="0">
                <a:latin typeface="HG丸ｺﾞｼｯｸM-PRO" panose="020F0600000000000000" pitchFamily="50" charset="-128"/>
                <a:ea typeface="HG丸ｺﾞｼｯｸM-PRO" panose="020F0600000000000000" pitchFamily="50" charset="-128"/>
              </a:rPr>
              <a:t>contract</a:t>
            </a:r>
          </a:p>
        </p:txBody>
      </p:sp>
      <p:sp>
        <p:nvSpPr>
          <p:cNvPr id="2" name="スライド番号プレースホルダー 1"/>
          <p:cNvSpPr>
            <a:spLocks noGrp="1"/>
          </p:cNvSpPr>
          <p:nvPr>
            <p:ph type="sldNum" sz="quarter" idx="12"/>
          </p:nvPr>
        </p:nvSpPr>
        <p:spPr/>
        <p:txBody>
          <a:bodyPr/>
          <a:lstStyle/>
          <a:p>
            <a:fld id="{2B7DEB09-D5FE-45AD-B163-756E177F58ED}" type="slidenum">
              <a:rPr kumimoji="1" lang="ja-JP" altLang="en-US" smtClean="0"/>
              <a:t>15</a:t>
            </a:fld>
            <a:endParaRPr kumimoji="1" lang="ja-JP" altLang="en-US"/>
          </a:p>
        </p:txBody>
      </p:sp>
    </p:spTree>
    <p:extLst>
      <p:ext uri="{BB962C8B-B14F-4D97-AF65-F5344CB8AC3E}">
        <p14:creationId xmlns:p14="http://schemas.microsoft.com/office/powerpoint/2010/main" val="1454366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467544" y="188640"/>
            <a:ext cx="7056784" cy="70609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kumimoji="1" sz="3520" kern="1200">
                <a:solidFill>
                  <a:schemeClr val="tx1"/>
                </a:solidFill>
                <a:latin typeface="+mj-lt"/>
                <a:ea typeface="+mj-ea"/>
                <a:cs typeface="+mj-cs"/>
              </a:defRPr>
            </a:lvl1pPr>
          </a:lstStyle>
          <a:p>
            <a:pPr algn="l"/>
            <a:r>
              <a:rPr lang="en-US" altLang="ja-JP" sz="2880" b="1" dirty="0">
                <a:latin typeface="HG丸ｺﾞｼｯｸM-PRO" panose="020F0600000000000000" pitchFamily="50" charset="-128"/>
                <a:ea typeface="HG丸ｺﾞｼｯｸM-PRO" panose="020F0600000000000000" pitchFamily="50" charset="-128"/>
              </a:rPr>
              <a:t>2. Roles of our company before and after the conclusion</a:t>
            </a:r>
            <a:endParaRPr lang="ja-JP" altLang="en-US" sz="2880" b="1" dirty="0">
              <a:latin typeface="HG丸ｺﾞｼｯｸM-PRO" panose="020F0600000000000000" pitchFamily="50" charset="-128"/>
              <a:ea typeface="HG丸ｺﾞｼｯｸM-PRO" panose="020F0600000000000000" pitchFamily="50" charset="-128"/>
            </a:endParaRPr>
          </a:p>
        </p:txBody>
      </p:sp>
      <p:cxnSp>
        <p:nvCxnSpPr>
          <p:cNvPr id="9" name="直線コネクタ 8"/>
          <p:cNvCxnSpPr/>
          <p:nvPr/>
        </p:nvCxnSpPr>
        <p:spPr>
          <a:xfrm>
            <a:off x="429905" y="908720"/>
            <a:ext cx="6408712" cy="0"/>
          </a:xfrm>
          <a:prstGeom prst="line">
            <a:avLst/>
          </a:prstGeom>
          <a:ln w="130175">
            <a:gradFill flip="none" rotWithShape="1">
              <a:gsLst>
                <a:gs pos="0">
                  <a:srgbClr val="FFC000"/>
                </a:gs>
                <a:gs pos="100000">
                  <a:schemeClr val="bg1"/>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2" name="タイトル 1"/>
          <p:cNvSpPr>
            <a:spLocks noGrp="1"/>
          </p:cNvSpPr>
          <p:nvPr>
            <p:ph type="title"/>
          </p:nvPr>
        </p:nvSpPr>
        <p:spPr>
          <a:xfrm>
            <a:off x="451272" y="908720"/>
            <a:ext cx="8692728" cy="706090"/>
          </a:xfrm>
        </p:spPr>
        <p:txBody>
          <a:bodyPr>
            <a:noAutofit/>
          </a:bodyPr>
          <a:lstStyle/>
          <a:p>
            <a:pPr algn="l"/>
            <a:r>
              <a:rPr lang="en-US" altLang="ja-JP" sz="2240" b="1" dirty="0">
                <a:latin typeface="HG丸ｺﾞｼｯｸM-PRO" panose="020F0600000000000000" pitchFamily="50" charset="-128"/>
                <a:ea typeface="HG丸ｺﾞｼｯｸM-PRO" panose="020F0600000000000000" pitchFamily="50" charset="-128"/>
              </a:rPr>
              <a:t>2-2. Progress management and response to complaints</a:t>
            </a:r>
            <a:endParaRPr kumimoji="1" lang="ja-JP" altLang="en-US" sz="2240" b="1" dirty="0">
              <a:latin typeface="HG丸ｺﾞｼｯｸM-PRO" panose="020F0600000000000000" pitchFamily="50" charset="-128"/>
              <a:ea typeface="HG丸ｺﾞｼｯｸM-PRO" panose="020F0600000000000000" pitchFamily="50" charset="-128"/>
            </a:endParaRPr>
          </a:p>
        </p:txBody>
      </p:sp>
      <p:sp>
        <p:nvSpPr>
          <p:cNvPr id="13" name="正方形/長方形 12"/>
          <p:cNvSpPr/>
          <p:nvPr/>
        </p:nvSpPr>
        <p:spPr>
          <a:xfrm>
            <a:off x="683568" y="1484784"/>
            <a:ext cx="7776864" cy="230832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altLang="ja-JP" dirty="0">
                <a:latin typeface="HG丸ｺﾞｼｯｸM-PRO" panose="020F0600000000000000" pitchFamily="50" charset="-128"/>
                <a:ea typeface="HG丸ｺﾞｼｯｸM-PRO" panose="020F0600000000000000" pitchFamily="50" charset="-128"/>
              </a:rPr>
              <a:t>We conduct c</a:t>
            </a:r>
            <a:r>
              <a:rPr lang="ja-JP" altLang="en-US" dirty="0">
                <a:latin typeface="HG丸ｺﾞｼｯｸM-PRO" panose="020F0600000000000000" pitchFamily="50" charset="-128"/>
                <a:ea typeface="HG丸ｺﾞｼｯｸM-PRO" panose="020F0600000000000000" pitchFamily="50" charset="-128"/>
              </a:rPr>
              <a:t>oordinating the holding of regular progress meetings, participating in meetings, and preparing the minutes of meetings, and support for the smooth progress of cooperation even after it has started.</a:t>
            </a:r>
            <a:endParaRPr lang="en-US" altLang="ja-JP" dirty="0">
              <a:latin typeface="HG丸ｺﾞｼｯｸM-PRO" panose="020F0600000000000000" pitchFamily="50" charset="-128"/>
              <a:ea typeface="HG丸ｺﾞｼｯｸM-PRO" panose="020F0600000000000000" pitchFamily="50" charset="-128"/>
            </a:endParaRPr>
          </a:p>
          <a:p>
            <a:endParaRPr lang="en-US" altLang="ja-JP" dirty="0">
              <a:latin typeface="HG丸ｺﾞｼｯｸM-PRO" panose="020F0600000000000000" pitchFamily="50" charset="-128"/>
              <a:ea typeface="HG丸ｺﾞｼｯｸM-PRO" panose="020F0600000000000000" pitchFamily="50" charset="-128"/>
            </a:endParaRPr>
          </a:p>
          <a:p>
            <a:r>
              <a:rPr lang="ja-JP" altLang="en-US" b="1" dirty="0">
                <a:solidFill>
                  <a:srgbClr val="FF0000"/>
                </a:solidFill>
                <a:latin typeface="HG丸ｺﾞｼｯｸM-PRO" panose="020F0600000000000000" pitchFamily="50" charset="-128"/>
                <a:ea typeface="HG丸ｺﾞｼｯｸM-PRO" panose="020F0600000000000000" pitchFamily="50" charset="-128"/>
              </a:rPr>
              <a:t>We will manage the progress based on the schedule of the proposal, </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b="1" dirty="0">
                <a:solidFill>
                  <a:srgbClr val="FF0000"/>
                </a:solidFill>
                <a:latin typeface="HG丸ｺﾞｼｯｸM-PRO" panose="020F0600000000000000" pitchFamily="50" charset="-128"/>
                <a:ea typeface="HG丸ｺﾞｼｯｸM-PRO" panose="020F0600000000000000" pitchFamily="50" charset="-128"/>
              </a:rPr>
              <a:t>and we </a:t>
            </a:r>
            <a:r>
              <a:rPr lang="en-US" altLang="ja-JP" b="1" dirty="0">
                <a:solidFill>
                  <a:srgbClr val="FF0000"/>
                </a:solidFill>
                <a:latin typeface="HG丸ｺﾞｼｯｸM-PRO" panose="020F0600000000000000" pitchFamily="50" charset="-128"/>
                <a:ea typeface="HG丸ｺﾞｼｯｸM-PRO" panose="020F0600000000000000" pitchFamily="50" charset="-128"/>
              </a:rPr>
              <a:t>can mediate between customer companies and researchers. We tell</a:t>
            </a:r>
            <a:r>
              <a:rPr lang="ja-JP" altLang="en-US" b="1" dirty="0">
                <a:solidFill>
                  <a:srgbClr val="FF0000"/>
                </a:solidFill>
                <a:latin typeface="HG丸ｺﾞｼｯｸM-PRO" panose="020F0600000000000000" pitchFamily="50" charset="-128"/>
                <a:ea typeface="HG丸ｺﾞｼｯｸM-PRO" panose="020F0600000000000000" pitchFamily="50" charset="-128"/>
              </a:rPr>
              <a:t> the other party </a:t>
            </a:r>
            <a:r>
              <a:rPr lang="en-US" altLang="ja-JP" b="1" dirty="0">
                <a:solidFill>
                  <a:srgbClr val="FF0000"/>
                </a:solidFill>
                <a:latin typeface="HG丸ｺﾞｼｯｸM-PRO" panose="020F0600000000000000" pitchFamily="50" charset="-128"/>
                <a:ea typeface="HG丸ｺﾞｼｯｸM-PRO" panose="020F0600000000000000" pitchFamily="50" charset="-128"/>
              </a:rPr>
              <a:t>about </a:t>
            </a:r>
            <a:r>
              <a:rPr lang="ja-JP" altLang="en-US" b="1" dirty="0">
                <a:solidFill>
                  <a:srgbClr val="FF0000"/>
                </a:solidFill>
                <a:latin typeface="HG丸ｺﾞｼｯｸM-PRO" panose="020F0600000000000000" pitchFamily="50" charset="-128"/>
                <a:ea typeface="HG丸ｺﾞｼｯｸM-PRO" panose="020F0600000000000000" pitchFamily="50" charset="-128"/>
              </a:rPr>
              <a:t>the complaints, requests, and consultations that are difficult for </a:t>
            </a:r>
            <a:r>
              <a:rPr lang="en-US" altLang="ja-JP" b="1" dirty="0">
                <a:solidFill>
                  <a:srgbClr val="FF0000"/>
                </a:solidFill>
                <a:latin typeface="HG丸ｺﾞｼｯｸM-PRO" panose="020F0600000000000000" pitchFamily="50" charset="-128"/>
                <a:ea typeface="HG丸ｺﾞｼｯｸM-PRO" panose="020F0600000000000000" pitchFamily="50" charset="-128"/>
              </a:rPr>
              <a:t>them</a:t>
            </a:r>
            <a:r>
              <a:rPr lang="ja-JP" altLang="en-US" b="1" dirty="0">
                <a:solidFill>
                  <a:srgbClr val="FF0000"/>
                </a:solidFill>
                <a:latin typeface="HG丸ｺﾞｼｯｸM-PRO" panose="020F0600000000000000" pitchFamily="50" charset="-128"/>
                <a:ea typeface="HG丸ｺﾞｼｯｸM-PRO" panose="020F0600000000000000" pitchFamily="50" charset="-128"/>
              </a:rPr>
              <a:t> to tell the other party </a:t>
            </a:r>
            <a:r>
              <a:rPr lang="en-US" altLang="ja-JP" b="1" dirty="0">
                <a:solidFill>
                  <a:srgbClr val="FF0000"/>
                </a:solidFill>
                <a:latin typeface="HG丸ｺﾞｼｯｸM-PRO" panose="020F0600000000000000" pitchFamily="50" charset="-128"/>
                <a:ea typeface="HG丸ｺﾞｼｯｸM-PRO" panose="020F0600000000000000" pitchFamily="50" charset="-128"/>
              </a:rPr>
              <a:t>directly, </a:t>
            </a:r>
            <a:r>
              <a:rPr lang="ja-JP" altLang="en-US" b="1" dirty="0">
                <a:solidFill>
                  <a:srgbClr val="FF0000"/>
                </a:solidFill>
                <a:latin typeface="HG丸ｺﾞｼｯｸM-PRO" panose="020F0600000000000000" pitchFamily="50" charset="-128"/>
                <a:ea typeface="HG丸ｺﾞｼｯｸM-PRO" panose="020F0600000000000000" pitchFamily="50" charset="-128"/>
              </a:rPr>
              <a:t>without damaging the relationship of the cooperation itself.</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endParaRPr lang="en-US" altLang="ja-JP" dirty="0">
              <a:latin typeface="HG丸ｺﾞｼｯｸM-PRO" panose="020F0600000000000000" pitchFamily="50" charset="-128"/>
              <a:ea typeface="HG丸ｺﾞｼｯｸM-PRO" panose="020F0600000000000000" pitchFamily="50" charset="-128"/>
            </a:endParaRPr>
          </a:p>
        </p:txBody>
      </p:sp>
      <p:graphicFrame>
        <p:nvGraphicFramePr>
          <p:cNvPr id="14" name="図表 13"/>
          <p:cNvGraphicFramePr/>
          <p:nvPr>
            <p:extLst>
              <p:ext uri="{D42A27DB-BD31-4B8C-83A1-F6EECF244321}">
                <p14:modId xmlns:p14="http://schemas.microsoft.com/office/powerpoint/2010/main" val="2249312990"/>
              </p:ext>
            </p:extLst>
          </p:nvPr>
        </p:nvGraphicFramePr>
        <p:xfrm>
          <a:off x="2123728" y="3861048"/>
          <a:ext cx="5362961" cy="2880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スライド番号プレースホルダー 1"/>
          <p:cNvSpPr>
            <a:spLocks noGrp="1"/>
          </p:cNvSpPr>
          <p:nvPr>
            <p:ph type="sldNum" sz="quarter" idx="12"/>
          </p:nvPr>
        </p:nvSpPr>
        <p:spPr/>
        <p:txBody>
          <a:bodyPr/>
          <a:lstStyle/>
          <a:p>
            <a:fld id="{2B7DEB09-D5FE-45AD-B163-756E177F58ED}" type="slidenum">
              <a:rPr kumimoji="1" lang="ja-JP" altLang="en-US" smtClean="0"/>
              <a:t>16</a:t>
            </a:fld>
            <a:endParaRPr kumimoji="1" lang="ja-JP" altLang="en-US"/>
          </a:p>
        </p:txBody>
      </p:sp>
    </p:spTree>
    <p:extLst>
      <p:ext uri="{BB962C8B-B14F-4D97-AF65-F5344CB8AC3E}">
        <p14:creationId xmlns:p14="http://schemas.microsoft.com/office/powerpoint/2010/main" val="135145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467544" y="188640"/>
            <a:ext cx="7776864" cy="70609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kumimoji="1" sz="3520" kern="1200">
                <a:solidFill>
                  <a:schemeClr val="tx1"/>
                </a:solidFill>
                <a:latin typeface="+mj-lt"/>
                <a:ea typeface="+mj-ea"/>
                <a:cs typeface="+mj-cs"/>
              </a:defRPr>
            </a:lvl1pPr>
          </a:lstStyle>
          <a:p>
            <a:pPr algn="l"/>
            <a:r>
              <a:rPr lang="en-US" altLang="ja-JP" sz="2880" b="1" dirty="0">
                <a:latin typeface="HG丸ｺﾞｼｯｸM-PRO" panose="020F0600000000000000" pitchFamily="50" charset="-128"/>
                <a:ea typeface="HG丸ｺﾞｼｯｸM-PRO" panose="020F0600000000000000" pitchFamily="50" charset="-128"/>
              </a:rPr>
              <a:t>2. Roles of our company before and after     </a:t>
            </a:r>
          </a:p>
          <a:p>
            <a:pPr algn="l"/>
            <a:r>
              <a:rPr lang="en-US" altLang="ja-JP" sz="2880" b="1" dirty="0">
                <a:latin typeface="HG丸ｺﾞｼｯｸM-PRO" panose="020F0600000000000000" pitchFamily="50" charset="-128"/>
                <a:ea typeface="HG丸ｺﾞｼｯｸM-PRO" panose="020F0600000000000000" pitchFamily="50" charset="-128"/>
              </a:rPr>
              <a:t>    the conclusion</a:t>
            </a:r>
            <a:endParaRPr lang="ja-JP" altLang="en-US" sz="2880" b="1" dirty="0">
              <a:latin typeface="HG丸ｺﾞｼｯｸM-PRO" panose="020F0600000000000000" pitchFamily="50" charset="-128"/>
              <a:ea typeface="HG丸ｺﾞｼｯｸM-PRO" panose="020F0600000000000000" pitchFamily="50" charset="-128"/>
            </a:endParaRPr>
          </a:p>
        </p:txBody>
      </p:sp>
      <p:cxnSp>
        <p:nvCxnSpPr>
          <p:cNvPr id="9" name="直線コネクタ 8"/>
          <p:cNvCxnSpPr/>
          <p:nvPr/>
        </p:nvCxnSpPr>
        <p:spPr>
          <a:xfrm>
            <a:off x="429905" y="908720"/>
            <a:ext cx="6408712" cy="0"/>
          </a:xfrm>
          <a:prstGeom prst="line">
            <a:avLst/>
          </a:prstGeom>
          <a:ln w="130175">
            <a:gradFill flip="none" rotWithShape="1">
              <a:gsLst>
                <a:gs pos="0">
                  <a:srgbClr val="FFC000"/>
                </a:gs>
                <a:gs pos="100000">
                  <a:schemeClr val="bg1"/>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2" name="タイトル 1"/>
          <p:cNvSpPr>
            <a:spLocks noGrp="1"/>
          </p:cNvSpPr>
          <p:nvPr>
            <p:ph type="title"/>
          </p:nvPr>
        </p:nvSpPr>
        <p:spPr>
          <a:xfrm>
            <a:off x="467544" y="980728"/>
            <a:ext cx="7467600" cy="706090"/>
          </a:xfrm>
        </p:spPr>
        <p:txBody>
          <a:bodyPr>
            <a:noAutofit/>
          </a:bodyPr>
          <a:lstStyle/>
          <a:p>
            <a:pPr algn="l"/>
            <a:r>
              <a:rPr lang="en-US" altLang="ja-JP" sz="2240" b="1" dirty="0">
                <a:latin typeface="HG丸ｺﾞｼｯｸM-PRO" panose="020F0600000000000000" pitchFamily="50" charset="-128"/>
                <a:ea typeface="HG丸ｺﾞｼｯｸM-PRO" panose="020F0600000000000000" pitchFamily="50" charset="-128"/>
              </a:rPr>
              <a:t>2-3. Support for intellectual property negotiations</a:t>
            </a:r>
            <a:endParaRPr kumimoji="1" lang="ja-JP" altLang="en-US" sz="2240" b="1" dirty="0">
              <a:latin typeface="HG丸ｺﾞｼｯｸM-PRO" panose="020F0600000000000000" pitchFamily="50" charset="-128"/>
              <a:ea typeface="HG丸ｺﾞｼｯｸM-PRO" panose="020F0600000000000000" pitchFamily="50" charset="-128"/>
            </a:endParaRPr>
          </a:p>
        </p:txBody>
      </p:sp>
      <p:sp>
        <p:nvSpPr>
          <p:cNvPr id="11" name="正方形/長方形 10"/>
          <p:cNvSpPr/>
          <p:nvPr/>
        </p:nvSpPr>
        <p:spPr>
          <a:xfrm>
            <a:off x="683568" y="1556792"/>
            <a:ext cx="7776864" cy="225908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ja-JP" altLang="en-US" sz="1280" dirty="0">
                <a:latin typeface="HG丸ｺﾞｼｯｸM-PRO" panose="020F0600000000000000" pitchFamily="50" charset="-128"/>
                <a:ea typeface="HG丸ｺﾞｼｯｸM-PRO" panose="020F0600000000000000" pitchFamily="50" charset="-128"/>
              </a:rPr>
              <a:t>Our company </a:t>
            </a:r>
            <a:r>
              <a:rPr lang="en-US" altLang="ja-JP" sz="1280" dirty="0">
                <a:latin typeface="HG丸ｺﾞｼｯｸM-PRO" panose="020F0600000000000000" pitchFamily="50" charset="-128"/>
                <a:ea typeface="HG丸ｺﾞｼｯｸM-PRO" panose="020F0600000000000000" pitchFamily="50" charset="-128"/>
              </a:rPr>
              <a:t>does not</a:t>
            </a:r>
            <a:r>
              <a:rPr lang="ja-JP" altLang="en-US" sz="1280" dirty="0">
                <a:latin typeface="HG丸ｺﾞｼｯｸM-PRO" panose="020F0600000000000000" pitchFamily="50" charset="-128"/>
                <a:ea typeface="HG丸ｺﾞｼｯｸM-PRO" panose="020F0600000000000000" pitchFamily="50" charset="-128"/>
              </a:rPr>
              <a:t> claim any intellectual property that may arise during the collaboration. For this reason, </a:t>
            </a:r>
            <a:r>
              <a:rPr lang="en-US" altLang="ja-JP" sz="1280" dirty="0">
                <a:latin typeface="HG丸ｺﾞｼｯｸM-PRO" panose="020F0600000000000000" pitchFamily="50" charset="-128"/>
                <a:ea typeface="HG丸ｺﾞｼｯｸM-PRO" panose="020F0600000000000000" pitchFamily="50" charset="-128"/>
              </a:rPr>
              <a:t>we</a:t>
            </a:r>
            <a:r>
              <a:rPr lang="ja-JP" altLang="en-US" sz="1280" dirty="0">
                <a:latin typeface="HG丸ｺﾞｼｯｸM-PRO" panose="020F0600000000000000" pitchFamily="50" charset="-128"/>
                <a:ea typeface="HG丸ｺﾞｼｯｸM-PRO" panose="020F0600000000000000" pitchFamily="50" charset="-128"/>
              </a:rPr>
              <a:t> will provide support for smooth negotiations on intellectual property that occur during the collaboration from a neutral standpoint.</a:t>
            </a:r>
            <a:endParaRPr lang="en-US" altLang="ja-JP" sz="1280" dirty="0">
              <a:latin typeface="HG丸ｺﾞｼｯｸM-PRO" panose="020F0600000000000000" pitchFamily="50" charset="-128"/>
              <a:ea typeface="HG丸ｺﾞｼｯｸM-PRO" panose="020F0600000000000000" pitchFamily="50" charset="-128"/>
            </a:endParaRPr>
          </a:p>
          <a:p>
            <a:endParaRPr lang="en-US" altLang="ja-JP" sz="1280" dirty="0">
              <a:latin typeface="HG丸ｺﾞｼｯｸM-PRO" panose="020F0600000000000000" pitchFamily="50" charset="-128"/>
              <a:ea typeface="HG丸ｺﾞｼｯｸM-PRO" panose="020F0600000000000000" pitchFamily="50" charset="-128"/>
            </a:endParaRPr>
          </a:p>
          <a:p>
            <a:r>
              <a:rPr lang="ja-JP" altLang="en-US" sz="1280" dirty="0">
                <a:latin typeface="HG丸ｺﾞｼｯｸM-PRO" panose="020F0600000000000000" pitchFamily="50" charset="-128"/>
                <a:ea typeface="HG丸ｺﾞｼｯｸM-PRO" panose="020F0600000000000000" pitchFamily="50" charset="-128"/>
              </a:rPr>
              <a:t>By participating in the progress meeting and understanding the content of daily cooperation, we will objectively inform the person in charge of the IP of the other party about the background of the generated IP and the requests and opinions of both parties.</a:t>
            </a:r>
            <a:endParaRPr lang="en-US" altLang="ja-JP" sz="1280" dirty="0">
              <a:latin typeface="HG丸ｺﾞｼｯｸM-PRO" panose="020F0600000000000000" pitchFamily="50" charset="-128"/>
              <a:ea typeface="HG丸ｺﾞｼｯｸM-PRO" panose="020F0600000000000000" pitchFamily="50" charset="-128"/>
            </a:endParaRPr>
          </a:p>
          <a:p>
            <a:endParaRPr lang="en-US" altLang="ja-JP" sz="1280" dirty="0">
              <a:latin typeface="HG丸ｺﾞｼｯｸM-PRO" panose="020F0600000000000000" pitchFamily="50" charset="-128"/>
              <a:ea typeface="HG丸ｺﾞｼｯｸM-PRO" panose="020F0600000000000000" pitchFamily="50" charset="-128"/>
            </a:endParaRPr>
          </a:p>
          <a:p>
            <a:r>
              <a:rPr lang="ja-JP" altLang="en-US" sz="1280" dirty="0">
                <a:latin typeface="HG丸ｺﾞｼｯｸM-PRO" panose="020F0600000000000000" pitchFamily="50" charset="-128"/>
                <a:ea typeface="HG丸ｺﾞｼｯｸM-PRO" panose="020F0600000000000000" pitchFamily="50" charset="-128"/>
              </a:rPr>
              <a:t>In addition, the relationship between the two countries may deteriorate as intellectual property negotiations proceed. However, it is possible for us to proceed with negotiations without any change.</a:t>
            </a:r>
            <a:endParaRPr lang="en-US" altLang="ja-JP" sz="1280" dirty="0">
              <a:latin typeface="HG丸ｺﾞｼｯｸM-PRO" panose="020F0600000000000000" pitchFamily="50" charset="-128"/>
              <a:ea typeface="HG丸ｺﾞｼｯｸM-PRO" panose="020F0600000000000000" pitchFamily="50" charset="-128"/>
            </a:endParaRPr>
          </a:p>
        </p:txBody>
      </p:sp>
      <p:grpSp>
        <p:nvGrpSpPr>
          <p:cNvPr id="12" name="グループ化 11"/>
          <p:cNvGrpSpPr/>
          <p:nvPr/>
        </p:nvGrpSpPr>
        <p:grpSpPr>
          <a:xfrm>
            <a:off x="1115616" y="4653136"/>
            <a:ext cx="576064" cy="1079376"/>
            <a:chOff x="2051720" y="4581872"/>
            <a:chExt cx="792088" cy="1511424"/>
          </a:xfrm>
          <a:solidFill>
            <a:schemeClr val="tx2"/>
          </a:solidFill>
        </p:grpSpPr>
        <p:sp>
          <p:nvSpPr>
            <p:cNvPr id="13" name="円/楕円 12"/>
            <p:cNvSpPr/>
            <p:nvPr/>
          </p:nvSpPr>
          <p:spPr>
            <a:xfrm>
              <a:off x="2123728" y="4581872"/>
              <a:ext cx="648072" cy="57606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台形 13"/>
            <p:cNvSpPr/>
            <p:nvPr/>
          </p:nvSpPr>
          <p:spPr>
            <a:xfrm>
              <a:off x="2051720" y="5229200"/>
              <a:ext cx="792088" cy="864096"/>
            </a:xfrm>
            <a:prstGeom prst="trapezoi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p:cNvGrpSpPr/>
          <p:nvPr/>
        </p:nvGrpSpPr>
        <p:grpSpPr>
          <a:xfrm>
            <a:off x="3779912" y="4653136"/>
            <a:ext cx="576064" cy="1079376"/>
            <a:chOff x="2051720" y="4581872"/>
            <a:chExt cx="792088" cy="1511424"/>
          </a:xfrm>
          <a:solidFill>
            <a:schemeClr val="accent2"/>
          </a:solidFill>
        </p:grpSpPr>
        <p:sp>
          <p:nvSpPr>
            <p:cNvPr id="16" name="円/楕円 15"/>
            <p:cNvSpPr/>
            <p:nvPr/>
          </p:nvSpPr>
          <p:spPr>
            <a:xfrm>
              <a:off x="2123728" y="4581872"/>
              <a:ext cx="648072" cy="57606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台形 16"/>
            <p:cNvSpPr/>
            <p:nvPr/>
          </p:nvSpPr>
          <p:spPr>
            <a:xfrm>
              <a:off x="2051720" y="5229200"/>
              <a:ext cx="792088" cy="864096"/>
            </a:xfrm>
            <a:prstGeom prst="trapezoi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 name="グループ化 17"/>
          <p:cNvGrpSpPr/>
          <p:nvPr/>
        </p:nvGrpSpPr>
        <p:grpSpPr>
          <a:xfrm>
            <a:off x="2483768" y="5589240"/>
            <a:ext cx="576064" cy="1079376"/>
            <a:chOff x="2051720" y="4581872"/>
            <a:chExt cx="792088" cy="1511424"/>
          </a:xfrm>
          <a:solidFill>
            <a:srgbClr val="00B050"/>
          </a:solidFill>
        </p:grpSpPr>
        <p:sp>
          <p:nvSpPr>
            <p:cNvPr id="19" name="円/楕円 18"/>
            <p:cNvSpPr/>
            <p:nvPr/>
          </p:nvSpPr>
          <p:spPr>
            <a:xfrm>
              <a:off x="2123728" y="4581872"/>
              <a:ext cx="648072" cy="57606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台形 19"/>
            <p:cNvSpPr/>
            <p:nvPr/>
          </p:nvSpPr>
          <p:spPr>
            <a:xfrm>
              <a:off x="2051720" y="5229200"/>
              <a:ext cx="792088" cy="864096"/>
            </a:xfrm>
            <a:prstGeom prst="trapezoi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三方向矢印 20"/>
          <p:cNvSpPr/>
          <p:nvPr/>
        </p:nvSpPr>
        <p:spPr>
          <a:xfrm rot="10800000">
            <a:off x="2051720" y="4755382"/>
            <a:ext cx="1440160" cy="720080"/>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4716016" y="4509120"/>
            <a:ext cx="4104456" cy="2086725"/>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・Assistance in consultation of application conditions</a:t>
            </a:r>
            <a:endParaRPr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・Objective explanation of application background</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・Support for coordination of application contents</a:t>
            </a:r>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・Schedule management until </a:t>
            </a:r>
            <a:r>
              <a:rPr lang="en-US" altLang="ja-JP" dirty="0">
                <a:latin typeface="HG丸ｺﾞｼｯｸM-PRO" panose="020F0600000000000000" pitchFamily="50" charset="-128"/>
                <a:ea typeface="HG丸ｺﾞｼｯｸM-PRO" panose="020F0600000000000000" pitchFamily="50" charset="-128"/>
              </a:rPr>
              <a:t>application</a:t>
            </a:r>
          </a:p>
          <a:p>
            <a:r>
              <a:rPr lang="ja-JP" altLang="en-US" dirty="0">
                <a:latin typeface="HG丸ｺﾞｼｯｸM-PRO" panose="020F0600000000000000" pitchFamily="50" charset="-128"/>
                <a:ea typeface="HG丸ｺﾞｼｯｸM-PRO" panose="020F0600000000000000" pitchFamily="50" charset="-128"/>
              </a:rPr>
              <a:t>・Support for consultations on licensing conditions</a:t>
            </a:r>
            <a:r>
              <a:rPr lang="en-US" altLang="ja-JP" dirty="0">
                <a:latin typeface="HG丸ｺﾞｼｯｸM-PRO" panose="020F0600000000000000" pitchFamily="50" charset="-128"/>
                <a:ea typeface="HG丸ｺﾞｼｯｸM-PRO" panose="020F0600000000000000" pitchFamily="50" charset="-128"/>
              </a:rPr>
              <a:t>, etc.</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fld id="{2B7DEB09-D5FE-45AD-B163-756E177F58ED}" type="slidenum">
              <a:rPr kumimoji="1" lang="ja-JP" altLang="en-US" smtClean="0"/>
              <a:t>17</a:t>
            </a:fld>
            <a:endParaRPr kumimoji="1" lang="ja-JP" altLang="en-US"/>
          </a:p>
        </p:txBody>
      </p:sp>
    </p:spTree>
    <p:extLst>
      <p:ext uri="{BB962C8B-B14F-4D97-AF65-F5344CB8AC3E}">
        <p14:creationId xmlns:p14="http://schemas.microsoft.com/office/powerpoint/2010/main" val="2567173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467544" y="188640"/>
            <a:ext cx="7704856" cy="70609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kumimoji="1" sz="3520" kern="1200">
                <a:solidFill>
                  <a:schemeClr val="tx1"/>
                </a:solidFill>
                <a:latin typeface="+mj-lt"/>
                <a:ea typeface="+mj-ea"/>
                <a:cs typeface="+mj-cs"/>
              </a:defRPr>
            </a:lvl1pPr>
          </a:lstStyle>
          <a:p>
            <a:pPr algn="l"/>
            <a:r>
              <a:rPr lang="en-US" altLang="ja-JP" sz="2880" b="1" dirty="0">
                <a:latin typeface="HG丸ｺﾞｼｯｸM-PRO" panose="020F0600000000000000" pitchFamily="50" charset="-128"/>
                <a:ea typeface="HG丸ｺﾞｼｯｸM-PRO" panose="020F0600000000000000" pitchFamily="50" charset="-128"/>
              </a:rPr>
              <a:t>2. Roles of our company before and after </a:t>
            </a:r>
          </a:p>
          <a:p>
            <a:pPr algn="l"/>
            <a:r>
              <a:rPr lang="en-US" altLang="ja-JP" sz="2880" b="1" dirty="0">
                <a:latin typeface="HG丸ｺﾞｼｯｸM-PRO" panose="020F0600000000000000" pitchFamily="50" charset="-128"/>
                <a:ea typeface="HG丸ｺﾞｼｯｸM-PRO" panose="020F0600000000000000" pitchFamily="50" charset="-128"/>
              </a:rPr>
              <a:t>    the conclusion</a:t>
            </a:r>
            <a:endParaRPr lang="ja-JP" altLang="en-US" sz="2880" b="1" dirty="0">
              <a:latin typeface="HG丸ｺﾞｼｯｸM-PRO" panose="020F0600000000000000" pitchFamily="50" charset="-128"/>
              <a:ea typeface="HG丸ｺﾞｼｯｸM-PRO" panose="020F0600000000000000" pitchFamily="50" charset="-128"/>
            </a:endParaRPr>
          </a:p>
        </p:txBody>
      </p:sp>
      <p:cxnSp>
        <p:nvCxnSpPr>
          <p:cNvPr id="9" name="直線コネクタ 8"/>
          <p:cNvCxnSpPr/>
          <p:nvPr/>
        </p:nvCxnSpPr>
        <p:spPr>
          <a:xfrm>
            <a:off x="429905" y="908720"/>
            <a:ext cx="6408712" cy="0"/>
          </a:xfrm>
          <a:prstGeom prst="line">
            <a:avLst/>
          </a:prstGeom>
          <a:ln w="130175">
            <a:gradFill flip="none" rotWithShape="1">
              <a:gsLst>
                <a:gs pos="0">
                  <a:srgbClr val="FFC000"/>
                </a:gs>
                <a:gs pos="100000">
                  <a:schemeClr val="bg1"/>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2" name="タイトル 1"/>
          <p:cNvSpPr>
            <a:spLocks noGrp="1"/>
          </p:cNvSpPr>
          <p:nvPr>
            <p:ph type="title"/>
          </p:nvPr>
        </p:nvSpPr>
        <p:spPr>
          <a:xfrm>
            <a:off x="451272" y="980728"/>
            <a:ext cx="7467600" cy="706090"/>
          </a:xfrm>
        </p:spPr>
        <p:txBody>
          <a:bodyPr>
            <a:noAutofit/>
          </a:bodyPr>
          <a:lstStyle/>
          <a:p>
            <a:pPr algn="l"/>
            <a:r>
              <a:rPr lang="en-US" altLang="ja-JP" sz="2240" b="1" dirty="0">
                <a:latin typeface="HG丸ｺﾞｼｯｸM-PRO" panose="020F0600000000000000" pitchFamily="50" charset="-128"/>
                <a:ea typeface="HG丸ｺﾞｼｯｸM-PRO" panose="020F0600000000000000" pitchFamily="50" charset="-128"/>
              </a:rPr>
              <a:t>2-4.Supporting development after collaboration</a:t>
            </a:r>
            <a:endParaRPr kumimoji="1" lang="ja-JP" altLang="en-US" sz="2240" b="1" dirty="0">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683568" y="1628800"/>
            <a:ext cx="7776864" cy="92333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ja-JP" altLang="en-US" dirty="0">
                <a:latin typeface="HG丸ｺﾞｼｯｸM-PRO" panose="020F0600000000000000" pitchFamily="50" charset="-128"/>
                <a:ea typeface="HG丸ｺﾞｼｯｸM-PRO" panose="020F0600000000000000" pitchFamily="50" charset="-128"/>
              </a:rPr>
              <a:t>As joint research progresses, there may be talk of increasing the scale of research and producing prototypes. In doing so, we will assist you in finding more partners and obtaining external funds.</a:t>
            </a:r>
            <a:endParaRPr lang="en-US" altLang="ja-JP" dirty="0">
              <a:latin typeface="HG丸ｺﾞｼｯｸM-PRO" panose="020F0600000000000000" pitchFamily="50" charset="-128"/>
              <a:ea typeface="HG丸ｺﾞｼｯｸM-PRO" panose="020F0600000000000000" pitchFamily="50" charset="-128"/>
            </a:endParaRPr>
          </a:p>
        </p:txBody>
      </p:sp>
      <p:graphicFrame>
        <p:nvGraphicFramePr>
          <p:cNvPr id="11" name="図表 10"/>
          <p:cNvGraphicFramePr/>
          <p:nvPr>
            <p:extLst>
              <p:ext uri="{D42A27DB-BD31-4B8C-83A1-F6EECF244321}">
                <p14:modId xmlns:p14="http://schemas.microsoft.com/office/powerpoint/2010/main" val="2642304154"/>
              </p:ext>
            </p:extLst>
          </p:nvPr>
        </p:nvGraphicFramePr>
        <p:xfrm>
          <a:off x="683568" y="2924944"/>
          <a:ext cx="4248472" cy="2664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テキスト ボックス 14"/>
          <p:cNvSpPr txBox="1"/>
          <p:nvPr/>
        </p:nvSpPr>
        <p:spPr>
          <a:xfrm>
            <a:off x="755576" y="2996952"/>
            <a:ext cx="1368152" cy="369332"/>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collaborative research</a:t>
            </a:r>
          </a:p>
        </p:txBody>
      </p:sp>
      <p:sp>
        <p:nvSpPr>
          <p:cNvPr id="16" name="片側の 2 つの角を丸めた四角形 15"/>
          <p:cNvSpPr/>
          <p:nvPr/>
        </p:nvSpPr>
        <p:spPr>
          <a:xfrm>
            <a:off x="5580112" y="2852936"/>
            <a:ext cx="2304256" cy="72008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latin typeface="HG丸ｺﾞｼｯｸM-PRO" panose="020F0600000000000000" pitchFamily="50" charset="-128"/>
                <a:ea typeface="HG丸ｺﾞｼｯｸM-PRO" panose="020F0600000000000000" pitchFamily="50" charset="-128"/>
              </a:rPr>
              <a:t>S</a:t>
            </a:r>
            <a:r>
              <a:rPr kumimoji="1" lang="ja-JP" altLang="en-US" dirty="0">
                <a:latin typeface="HG丸ｺﾞｼｯｸM-PRO" panose="020F0600000000000000" pitchFamily="50" charset="-128"/>
                <a:ea typeface="HG丸ｺﾞｼｯｸM-PRO" panose="020F0600000000000000" pitchFamily="50" charset="-128"/>
              </a:rPr>
              <a:t>cale up</a:t>
            </a:r>
            <a:endParaRPr kumimoji="1" lang="en-US" altLang="ja-JP" dirty="0">
              <a:latin typeface="HG丸ｺﾞｼｯｸM-PRO" panose="020F0600000000000000" pitchFamily="50" charset="-128"/>
              <a:ea typeface="HG丸ｺﾞｼｯｸM-PRO" panose="020F0600000000000000" pitchFamily="50" charset="-128"/>
            </a:endParaRPr>
          </a:p>
          <a:p>
            <a:pPr algn="ctr"/>
            <a:r>
              <a:rPr kumimoji="1" lang="ja-JP" altLang="en-US" dirty="0">
                <a:latin typeface="HG丸ｺﾞｼｯｸM-PRO" panose="020F0600000000000000" pitchFamily="50" charset="-128"/>
                <a:ea typeface="HG丸ｺﾞｼｯｸM-PRO" panose="020F0600000000000000" pitchFamily="50" charset="-128"/>
              </a:rPr>
              <a:t>supporting company</a:t>
            </a:r>
          </a:p>
        </p:txBody>
      </p:sp>
      <p:sp>
        <p:nvSpPr>
          <p:cNvPr id="17" name="片側の 2 つの角を丸めた四角形 16"/>
          <p:cNvSpPr/>
          <p:nvPr/>
        </p:nvSpPr>
        <p:spPr>
          <a:xfrm>
            <a:off x="5580112" y="3933056"/>
            <a:ext cx="2304256" cy="72008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latin typeface="HG丸ｺﾞｼｯｸM-PRO" panose="020F0600000000000000" pitchFamily="50" charset="-128"/>
                <a:ea typeface="HG丸ｺﾞｼｯｸM-PRO" panose="020F0600000000000000" pitchFamily="50" charset="-128"/>
              </a:rPr>
              <a:t>P</a:t>
            </a:r>
            <a:r>
              <a:rPr kumimoji="1" lang="ja-JP" altLang="en-US" dirty="0">
                <a:latin typeface="HG丸ｺﾞｼｯｸM-PRO" panose="020F0600000000000000" pitchFamily="50" charset="-128"/>
                <a:ea typeface="HG丸ｺﾞｼｯｸM-PRO" panose="020F0600000000000000" pitchFamily="50" charset="-128"/>
              </a:rPr>
              <a:t>rototype implementer</a:t>
            </a:r>
          </a:p>
        </p:txBody>
      </p:sp>
      <p:sp>
        <p:nvSpPr>
          <p:cNvPr id="18" name="片側の 2 つの角を丸めた四角形 17"/>
          <p:cNvSpPr/>
          <p:nvPr/>
        </p:nvSpPr>
        <p:spPr>
          <a:xfrm>
            <a:off x="5580112" y="4941168"/>
            <a:ext cx="2304256" cy="72008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latin typeface="HG丸ｺﾞｼｯｸM-PRO" panose="020F0600000000000000" pitchFamily="50" charset="-128"/>
                <a:ea typeface="HG丸ｺﾞｼｯｸM-PRO" panose="020F0600000000000000" pitchFamily="50" charset="-128"/>
              </a:rPr>
              <a:t>I</a:t>
            </a:r>
            <a:r>
              <a:rPr kumimoji="1" lang="ja-JP" altLang="en-US" dirty="0">
                <a:latin typeface="HG丸ｺﾞｼｯｸM-PRO" panose="020F0600000000000000" pitchFamily="50" charset="-128"/>
                <a:ea typeface="HG丸ｺﾞｼｯｸM-PRO" panose="020F0600000000000000" pitchFamily="50" charset="-128"/>
              </a:rPr>
              <a:t>ncubator</a:t>
            </a:r>
          </a:p>
        </p:txBody>
      </p:sp>
      <p:sp>
        <p:nvSpPr>
          <p:cNvPr id="19" name="片側の 2 つの角を丸めた四角形 18"/>
          <p:cNvSpPr/>
          <p:nvPr/>
        </p:nvSpPr>
        <p:spPr>
          <a:xfrm>
            <a:off x="5580112" y="5949280"/>
            <a:ext cx="2304256" cy="72008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HG丸ｺﾞｼｯｸM-PRO" panose="020F0600000000000000" pitchFamily="50" charset="-128"/>
                <a:ea typeface="HG丸ｺﾞｼｯｸM-PRO" panose="020F0600000000000000" pitchFamily="50" charset="-128"/>
              </a:rPr>
              <a:t>Support for obtaining external funds</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20" name="右矢印 19"/>
          <p:cNvSpPr/>
          <p:nvPr/>
        </p:nvSpPr>
        <p:spPr>
          <a:xfrm rot="19073604">
            <a:off x="4038964" y="3877451"/>
            <a:ext cx="1666840" cy="2161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右矢印 20"/>
          <p:cNvSpPr/>
          <p:nvPr/>
        </p:nvSpPr>
        <p:spPr>
          <a:xfrm rot="20352798">
            <a:off x="4294918" y="4370862"/>
            <a:ext cx="1292814" cy="2341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右矢印 21"/>
          <p:cNvSpPr/>
          <p:nvPr/>
        </p:nvSpPr>
        <p:spPr>
          <a:xfrm rot="789163">
            <a:off x="4308305" y="5090678"/>
            <a:ext cx="1241987" cy="2562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右矢印 22"/>
          <p:cNvSpPr/>
          <p:nvPr/>
        </p:nvSpPr>
        <p:spPr>
          <a:xfrm rot="2161659">
            <a:off x="4116699" y="5717902"/>
            <a:ext cx="1466772" cy="2562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2B7DEB09-D5FE-45AD-B163-756E177F58ED}" type="slidenum">
              <a:rPr kumimoji="1" lang="ja-JP" altLang="en-US" smtClean="0"/>
              <a:t>18</a:t>
            </a:fld>
            <a:endParaRPr kumimoji="1" lang="ja-JP" altLang="en-US"/>
          </a:p>
        </p:txBody>
      </p:sp>
    </p:spTree>
    <p:extLst>
      <p:ext uri="{BB962C8B-B14F-4D97-AF65-F5344CB8AC3E}">
        <p14:creationId xmlns:p14="http://schemas.microsoft.com/office/powerpoint/2010/main" val="2655853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467544" y="188640"/>
            <a:ext cx="6552728" cy="70609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3520" kern="1200">
                <a:solidFill>
                  <a:schemeClr val="tx1"/>
                </a:solidFill>
                <a:latin typeface="+mj-lt"/>
                <a:ea typeface="+mj-ea"/>
                <a:cs typeface="+mj-cs"/>
              </a:defRPr>
            </a:lvl1pPr>
          </a:lstStyle>
          <a:p>
            <a:pPr algn="l"/>
            <a:r>
              <a:rPr lang="en-US" altLang="ja-JP" sz="2800" b="1" dirty="0">
                <a:latin typeface="HG丸ｺﾞｼｯｸM-PRO" panose="020F0600000000000000" pitchFamily="50" charset="-128"/>
                <a:ea typeface="HG丸ｺﾞｼｯｸM-PRO" panose="020F0600000000000000" pitchFamily="50" charset="-128"/>
              </a:rPr>
              <a:t>2. Proposal image</a:t>
            </a:r>
            <a:endParaRPr lang="ja-JP" altLang="en-US" sz="2800" b="1" dirty="0">
              <a:latin typeface="HG丸ｺﾞｼｯｸM-PRO" panose="020F0600000000000000" pitchFamily="50" charset="-128"/>
              <a:ea typeface="HG丸ｺﾞｼｯｸM-PRO" panose="020F0600000000000000" pitchFamily="50" charset="-128"/>
            </a:endParaRPr>
          </a:p>
        </p:txBody>
      </p:sp>
      <p:cxnSp>
        <p:nvCxnSpPr>
          <p:cNvPr id="9" name="直線コネクタ 8"/>
          <p:cNvCxnSpPr/>
          <p:nvPr/>
        </p:nvCxnSpPr>
        <p:spPr>
          <a:xfrm>
            <a:off x="429905" y="908720"/>
            <a:ext cx="6408712" cy="0"/>
          </a:xfrm>
          <a:prstGeom prst="line">
            <a:avLst/>
          </a:prstGeom>
          <a:ln w="130175">
            <a:gradFill flip="none" rotWithShape="1">
              <a:gsLst>
                <a:gs pos="0">
                  <a:srgbClr val="FFC000"/>
                </a:gs>
                <a:gs pos="100000">
                  <a:schemeClr val="bg1"/>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3" name="メモ 92"/>
          <p:cNvSpPr/>
          <p:nvPr/>
        </p:nvSpPr>
        <p:spPr>
          <a:xfrm>
            <a:off x="611560" y="1700808"/>
            <a:ext cx="3816424" cy="4896544"/>
          </a:xfrm>
          <a:prstGeom prst="foldedCorne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94" name="メモ 93"/>
          <p:cNvSpPr/>
          <p:nvPr/>
        </p:nvSpPr>
        <p:spPr>
          <a:xfrm>
            <a:off x="4588768" y="1700808"/>
            <a:ext cx="3816424" cy="4896544"/>
          </a:xfrm>
          <a:prstGeom prst="foldedCorne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95" name="正方形/長方形 94"/>
          <p:cNvSpPr/>
          <p:nvPr/>
        </p:nvSpPr>
        <p:spPr>
          <a:xfrm>
            <a:off x="755576" y="1885797"/>
            <a:ext cx="176419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latin typeface="HG丸ｺﾞｼｯｸM-PRO" panose="020F0600000000000000" pitchFamily="50" charset="-128"/>
                <a:ea typeface="HG丸ｺﾞｼｯｸM-PRO" panose="020F0600000000000000" pitchFamily="50" charset="-128"/>
              </a:rPr>
              <a:t>R</a:t>
            </a:r>
            <a:r>
              <a:rPr kumimoji="1" lang="ja-JP" altLang="en-US" dirty="0">
                <a:latin typeface="HG丸ｺﾞｼｯｸM-PRO" panose="020F0600000000000000" pitchFamily="50" charset="-128"/>
                <a:ea typeface="HG丸ｺﾞｼｯｸM-PRO" panose="020F0600000000000000" pitchFamily="50" charset="-128"/>
              </a:rPr>
              <a:t>esults of prior study</a:t>
            </a:r>
          </a:p>
        </p:txBody>
      </p:sp>
      <p:sp>
        <p:nvSpPr>
          <p:cNvPr id="96" name="正方形/長方形 95"/>
          <p:cNvSpPr/>
          <p:nvPr/>
        </p:nvSpPr>
        <p:spPr>
          <a:xfrm>
            <a:off x="971600" y="2342837"/>
            <a:ext cx="1743101" cy="523220"/>
          </a:xfrm>
          <a:prstGeom prst="rect">
            <a:avLst/>
          </a:prstGeom>
        </p:spPr>
        <p:txBody>
          <a:bodyPr wrap="square">
            <a:spAutoFit/>
          </a:bodyPr>
          <a:lstStyle/>
          <a:p>
            <a:r>
              <a:rPr lang="ja-JP" altLang="en-US" sz="1120" dirty="0">
                <a:latin typeface="HG丸ｺﾞｼｯｸM-PRO" panose="020F0600000000000000" pitchFamily="50" charset="-128"/>
                <a:ea typeface="HG丸ｺﾞｼｯｸM-PRO" panose="020F0600000000000000" pitchFamily="50" charset="-128"/>
              </a:rPr>
              <a:t>Issue A</a:t>
            </a:r>
          </a:p>
          <a:p>
            <a:r>
              <a:rPr lang="ja-JP" altLang="en-US" sz="1120" dirty="0">
                <a:latin typeface="HG丸ｺﾞｼｯｸM-PRO" panose="020F0600000000000000" pitchFamily="50" charset="-128"/>
                <a:ea typeface="HG丸ｺﾞｼｯｸM-PRO" panose="020F0600000000000000" pitchFamily="50" charset="-128"/>
              </a:rPr>
              <a:t>Issue B</a:t>
            </a:r>
          </a:p>
        </p:txBody>
      </p:sp>
      <p:sp>
        <p:nvSpPr>
          <p:cNvPr id="97" name="正方形/長方形 96"/>
          <p:cNvSpPr/>
          <p:nvPr/>
        </p:nvSpPr>
        <p:spPr>
          <a:xfrm>
            <a:off x="793050" y="2924944"/>
            <a:ext cx="176419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latin typeface="HG丸ｺﾞｼｯｸM-PRO" panose="020F0600000000000000" pitchFamily="50" charset="-128"/>
                <a:ea typeface="HG丸ｺﾞｼｯｸM-PRO" panose="020F0600000000000000" pitchFamily="50" charset="-128"/>
              </a:rPr>
              <a:t>R</a:t>
            </a:r>
            <a:r>
              <a:rPr kumimoji="1" lang="ja-JP" altLang="en-US" dirty="0">
                <a:latin typeface="HG丸ｺﾞｼｯｸM-PRO" panose="020F0600000000000000" pitchFamily="50" charset="-128"/>
                <a:ea typeface="HG丸ｺﾞｼｯｸM-PRO" panose="020F0600000000000000" pitchFamily="50" charset="-128"/>
              </a:rPr>
              <a:t>esearch content</a:t>
            </a:r>
          </a:p>
        </p:txBody>
      </p:sp>
      <p:sp>
        <p:nvSpPr>
          <p:cNvPr id="98" name="正方形/長方形 97"/>
          <p:cNvSpPr/>
          <p:nvPr/>
        </p:nvSpPr>
        <p:spPr>
          <a:xfrm>
            <a:off x="683568" y="3381984"/>
            <a:ext cx="3744416" cy="1600438"/>
          </a:xfrm>
          <a:prstGeom prst="rect">
            <a:avLst/>
          </a:prstGeom>
        </p:spPr>
        <p:txBody>
          <a:bodyPr wrap="square">
            <a:spAutoFit/>
          </a:bodyPr>
          <a:lstStyle/>
          <a:p>
            <a:r>
              <a:rPr lang="en-US" altLang="ja-JP" sz="1120" dirty="0">
                <a:latin typeface="HG丸ｺﾞｼｯｸM-PRO" panose="020F0600000000000000" pitchFamily="50" charset="-128"/>
                <a:ea typeface="HG丸ｺﾞｼｯｸM-PRO" panose="020F0600000000000000" pitchFamily="50" charset="-128"/>
              </a:rPr>
              <a:t>[your company] 0. Materials provided</a:t>
            </a:r>
          </a:p>
          <a:p>
            <a:r>
              <a:rPr lang="en-US" altLang="ja-JP" sz="1120" dirty="0">
                <a:latin typeface="HG丸ｺﾞｼｯｸM-PRO" panose="020F0600000000000000" pitchFamily="50" charset="-128"/>
                <a:ea typeface="HG丸ｺﾞｼｯｸM-PRO" panose="020F0600000000000000" pitchFamily="50" charset="-128"/>
              </a:rPr>
              <a:t>[University] 1. Experiment to Solve Problem A</a:t>
            </a:r>
          </a:p>
          <a:p>
            <a:r>
              <a:rPr lang="en-US" altLang="ja-JP" sz="1120" dirty="0">
                <a:latin typeface="HG丸ｺﾞｼｯｸM-PRO" panose="020F0600000000000000" pitchFamily="50" charset="-128"/>
                <a:ea typeface="HG丸ｺﾞｼｯｸM-PRO" panose="020F0600000000000000" pitchFamily="50" charset="-128"/>
              </a:rPr>
              <a:t>[University] 2. Data Analysis and Algorithm Construction</a:t>
            </a:r>
          </a:p>
          <a:p>
            <a:r>
              <a:rPr lang="en-US" altLang="ja-JP" sz="1120" dirty="0">
                <a:latin typeface="HG丸ｺﾞｼｯｸM-PRO" panose="020F0600000000000000" pitchFamily="50" charset="-128"/>
                <a:ea typeface="HG丸ｺﾞｼｯｸM-PRO" panose="020F0600000000000000" pitchFamily="50" charset="-128"/>
              </a:rPr>
              <a:t>[Both] 3. Evaluation</a:t>
            </a:r>
          </a:p>
          <a:p>
            <a:r>
              <a:rPr lang="en-US" altLang="ja-JP" sz="1120" dirty="0">
                <a:latin typeface="HG丸ｺﾞｼｯｸM-PRO" panose="020F0600000000000000" pitchFamily="50" charset="-128"/>
                <a:ea typeface="HG丸ｺﾞｼｯｸM-PRO" panose="020F0600000000000000" pitchFamily="50" charset="-128"/>
              </a:rPr>
              <a:t>[University] 4. Simulation to Solve Problem B</a:t>
            </a:r>
          </a:p>
          <a:p>
            <a:r>
              <a:rPr lang="en-US" altLang="ja-JP" sz="1120" dirty="0">
                <a:latin typeface="HG丸ｺﾞｼｯｸM-PRO" panose="020F0600000000000000" pitchFamily="50" charset="-128"/>
                <a:ea typeface="HG丸ｺﾞｼｯｸM-PRO" panose="020F0600000000000000" pitchFamily="50" charset="-128"/>
              </a:rPr>
              <a:t>...</a:t>
            </a:r>
          </a:p>
        </p:txBody>
      </p:sp>
      <p:sp>
        <p:nvSpPr>
          <p:cNvPr id="99" name="正方形/長方形 98"/>
          <p:cNvSpPr/>
          <p:nvPr/>
        </p:nvSpPr>
        <p:spPr>
          <a:xfrm>
            <a:off x="4770258" y="1860805"/>
            <a:ext cx="176419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HG丸ｺﾞｼｯｸM-PRO" panose="020F0600000000000000" pitchFamily="50" charset="-128"/>
                <a:ea typeface="HG丸ｺﾞｼｯｸM-PRO" panose="020F0600000000000000" pitchFamily="50" charset="-128"/>
              </a:rPr>
              <a:t>Schedule</a:t>
            </a:r>
          </a:p>
        </p:txBody>
      </p:sp>
      <p:graphicFrame>
        <p:nvGraphicFramePr>
          <p:cNvPr id="100" name="表 99"/>
          <p:cNvGraphicFramePr>
            <a:graphicFrameLocks noGrp="1"/>
          </p:cNvGraphicFramePr>
          <p:nvPr>
            <p:extLst>
              <p:ext uri="{D42A27DB-BD31-4B8C-83A1-F6EECF244321}">
                <p14:modId xmlns:p14="http://schemas.microsoft.com/office/powerpoint/2010/main" val="2794891722"/>
              </p:ext>
            </p:extLst>
          </p:nvPr>
        </p:nvGraphicFramePr>
        <p:xfrm>
          <a:off x="4794430" y="2420888"/>
          <a:ext cx="3480048" cy="2420112"/>
        </p:xfrm>
        <a:graphic>
          <a:graphicData uri="http://schemas.openxmlformats.org/drawingml/2006/table">
            <a:tbl>
              <a:tblPr firstRow="1" bandRow="1">
                <a:tableStyleId>{93296810-A885-4BE3-A3E7-6D5BEEA58F35}</a:tableStyleId>
              </a:tblPr>
              <a:tblGrid>
                <a:gridCol w="580008">
                  <a:extLst>
                    <a:ext uri="{9D8B030D-6E8A-4147-A177-3AD203B41FA5}">
                      <a16:colId xmlns:a16="http://schemas.microsoft.com/office/drawing/2014/main" val="20000"/>
                    </a:ext>
                  </a:extLst>
                </a:gridCol>
                <a:gridCol w="580008">
                  <a:extLst>
                    <a:ext uri="{9D8B030D-6E8A-4147-A177-3AD203B41FA5}">
                      <a16:colId xmlns:a16="http://schemas.microsoft.com/office/drawing/2014/main" val="20001"/>
                    </a:ext>
                  </a:extLst>
                </a:gridCol>
                <a:gridCol w="580008">
                  <a:extLst>
                    <a:ext uri="{9D8B030D-6E8A-4147-A177-3AD203B41FA5}">
                      <a16:colId xmlns:a16="http://schemas.microsoft.com/office/drawing/2014/main" val="20002"/>
                    </a:ext>
                  </a:extLst>
                </a:gridCol>
                <a:gridCol w="580008">
                  <a:extLst>
                    <a:ext uri="{9D8B030D-6E8A-4147-A177-3AD203B41FA5}">
                      <a16:colId xmlns:a16="http://schemas.microsoft.com/office/drawing/2014/main" val="20003"/>
                    </a:ext>
                  </a:extLst>
                </a:gridCol>
                <a:gridCol w="580008">
                  <a:extLst>
                    <a:ext uri="{9D8B030D-6E8A-4147-A177-3AD203B41FA5}">
                      <a16:colId xmlns:a16="http://schemas.microsoft.com/office/drawing/2014/main" val="20004"/>
                    </a:ext>
                  </a:extLst>
                </a:gridCol>
                <a:gridCol w="580008">
                  <a:extLst>
                    <a:ext uri="{9D8B030D-6E8A-4147-A177-3AD203B41FA5}">
                      <a16:colId xmlns:a16="http://schemas.microsoft.com/office/drawing/2014/main" val="20005"/>
                    </a:ext>
                  </a:extLst>
                </a:gridCol>
              </a:tblGrid>
              <a:tr h="218022">
                <a:tc>
                  <a:txBody>
                    <a:bodyPr/>
                    <a:lstStyle/>
                    <a:p>
                      <a:endParaRPr kumimoji="1" lang="ja-JP" altLang="en-US" dirty="0"/>
                    </a:p>
                  </a:txBody>
                  <a:tcPr/>
                </a:tc>
                <a:tc>
                  <a:txBody>
                    <a:bodyPr/>
                    <a:lstStyle/>
                    <a:p>
                      <a:r>
                        <a:rPr kumimoji="1" lang="en-US" altLang="ja-JP" sz="1120" dirty="0"/>
                        <a:t>April</a:t>
                      </a:r>
                      <a:endParaRPr kumimoji="1" lang="ja-JP" altLang="en-US" sz="1120" dirty="0"/>
                    </a:p>
                  </a:txBody>
                  <a:tcPr/>
                </a:tc>
                <a:tc>
                  <a:txBody>
                    <a:bodyPr/>
                    <a:lstStyle/>
                    <a:p>
                      <a:r>
                        <a:rPr kumimoji="1" lang="en-US" altLang="ja-JP" sz="1120" dirty="0"/>
                        <a:t>June</a:t>
                      </a:r>
                      <a:endParaRPr kumimoji="1" lang="ja-JP" altLang="en-US" sz="1120" dirty="0"/>
                    </a:p>
                  </a:txBody>
                  <a:tcPr/>
                </a:tc>
                <a:tc>
                  <a:txBody>
                    <a:bodyPr/>
                    <a:lstStyle/>
                    <a:p>
                      <a:r>
                        <a:rPr kumimoji="1" lang="en-US" altLang="ja-JP" sz="1120" dirty="0"/>
                        <a:t>August</a:t>
                      </a:r>
                      <a:endParaRPr kumimoji="1" lang="ja-JP" altLang="en-US" sz="1120" dirty="0"/>
                    </a:p>
                  </a:txBody>
                  <a:tcPr/>
                </a:tc>
                <a:tc>
                  <a:txBody>
                    <a:bodyPr/>
                    <a:lstStyle/>
                    <a:p>
                      <a:r>
                        <a:rPr kumimoji="1" lang="en-US" altLang="ja-JP" sz="1120" dirty="0"/>
                        <a:t>October</a:t>
                      </a:r>
                      <a:endParaRPr kumimoji="1" lang="ja-JP" altLang="en-US" sz="1120" dirty="0"/>
                    </a:p>
                  </a:txBody>
                  <a:tcPr/>
                </a:tc>
                <a:tc>
                  <a:txBody>
                    <a:bodyPr/>
                    <a:lstStyle/>
                    <a:p>
                      <a:r>
                        <a:rPr kumimoji="1" lang="ja-JP" altLang="en-US" sz="1120" dirty="0"/>
                        <a:t>・・・</a:t>
                      </a:r>
                    </a:p>
                  </a:txBody>
                  <a:tcPr/>
                </a:tc>
                <a:extLst>
                  <a:ext uri="{0D108BD9-81ED-4DB2-BD59-A6C34878D82A}">
                    <a16:rowId xmlns:a16="http://schemas.microsoft.com/office/drawing/2014/main" val="10000"/>
                  </a:ext>
                </a:extLst>
              </a:tr>
              <a:tr h="218022">
                <a:tc>
                  <a:txBody>
                    <a:bodyPr/>
                    <a:lstStyle/>
                    <a:p>
                      <a:r>
                        <a:rPr kumimoji="1" lang="en-US" altLang="ja-JP" sz="1120" dirty="0"/>
                        <a:t>0</a:t>
                      </a:r>
                      <a:endParaRPr kumimoji="1" lang="ja-JP" altLang="en-US" sz="1120" dirty="0"/>
                    </a:p>
                  </a:txBody>
                  <a:tcPr/>
                </a:tc>
                <a:tc>
                  <a:txBody>
                    <a:bodyPr/>
                    <a:lstStyle/>
                    <a:p>
                      <a:r>
                        <a:rPr kumimoji="1" lang="ja-JP" altLang="en-US" dirty="0"/>
                        <a:t>★</a:t>
                      </a:r>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0001"/>
                  </a:ext>
                </a:extLst>
              </a:tr>
              <a:tr h="218022">
                <a:tc>
                  <a:txBody>
                    <a:bodyPr/>
                    <a:lstStyle/>
                    <a:p>
                      <a:r>
                        <a:rPr kumimoji="1" lang="en-US" altLang="ja-JP" sz="1120" dirty="0"/>
                        <a:t>1</a:t>
                      </a:r>
                      <a:endParaRPr kumimoji="1" lang="ja-JP" altLang="en-US" sz="1120"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0002"/>
                  </a:ext>
                </a:extLst>
              </a:tr>
              <a:tr h="218022">
                <a:tc>
                  <a:txBody>
                    <a:bodyPr/>
                    <a:lstStyle/>
                    <a:p>
                      <a:r>
                        <a:rPr kumimoji="1" lang="en-US" altLang="ja-JP" sz="1120" dirty="0"/>
                        <a:t>2</a:t>
                      </a:r>
                      <a:endParaRPr kumimoji="1" lang="ja-JP" altLang="en-US" sz="1120"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10003"/>
                  </a:ext>
                </a:extLst>
              </a:tr>
              <a:tr h="218022">
                <a:tc>
                  <a:txBody>
                    <a:bodyPr/>
                    <a:lstStyle/>
                    <a:p>
                      <a:r>
                        <a:rPr kumimoji="1" lang="en-US" altLang="ja-JP" sz="1120" dirty="0"/>
                        <a:t>3</a:t>
                      </a:r>
                      <a:endParaRPr kumimoji="1" lang="ja-JP" altLang="en-US" sz="1120"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10004"/>
                  </a:ext>
                </a:extLst>
              </a:tr>
              <a:tr h="218022">
                <a:tc>
                  <a:txBody>
                    <a:bodyPr/>
                    <a:lstStyle/>
                    <a:p>
                      <a:r>
                        <a:rPr kumimoji="1" lang="ja-JP" altLang="en-US" sz="1120" dirty="0"/>
                        <a:t>・・・</a:t>
                      </a:r>
                    </a:p>
                  </a:txBody>
                  <a:tcPr/>
                </a:tc>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10005"/>
                  </a:ext>
                </a:extLst>
              </a:tr>
              <a:tr h="218022">
                <a:tc>
                  <a:txBody>
                    <a:bodyPr/>
                    <a:lstStyle/>
                    <a:p>
                      <a:r>
                        <a:rPr kumimoji="1" lang="ja-JP" altLang="en-US" sz="1120" dirty="0"/>
                        <a:t>conference</a:t>
                      </a:r>
                    </a:p>
                  </a:txBody>
                  <a:tcPr/>
                </a:tc>
                <a:tc>
                  <a:txBody>
                    <a:bodyPr/>
                    <a:lstStyle/>
                    <a:p>
                      <a:pPr algn="ctr"/>
                      <a:r>
                        <a:rPr kumimoji="1" lang="ja-JP" altLang="en-US" sz="1280" dirty="0"/>
                        <a:t>〇</a:t>
                      </a:r>
                    </a:p>
                  </a:txBody>
                  <a:tcPr/>
                </a:tc>
                <a:tc>
                  <a:txBody>
                    <a:bodyPr/>
                    <a:lstStyle/>
                    <a:p>
                      <a:pPr algn="ctr"/>
                      <a:r>
                        <a:rPr kumimoji="1" lang="ja-JP" altLang="en-US" sz="1280" dirty="0"/>
                        <a:t>〇</a:t>
                      </a:r>
                    </a:p>
                  </a:txBody>
                  <a:tcPr/>
                </a:tc>
                <a:tc>
                  <a:txBody>
                    <a:bodyPr/>
                    <a:lstStyle/>
                    <a:p>
                      <a:pPr algn="ctr"/>
                      <a:r>
                        <a:rPr kumimoji="1" lang="ja-JP" altLang="en-US" sz="1280" dirty="0"/>
                        <a:t>◎</a:t>
                      </a:r>
                    </a:p>
                  </a:txBody>
                  <a:tcPr/>
                </a:tc>
                <a:tc>
                  <a:txBody>
                    <a:bodyPr/>
                    <a:lstStyle/>
                    <a:p>
                      <a:pPr algn="ctr"/>
                      <a:r>
                        <a:rPr kumimoji="1" lang="ja-JP" altLang="en-US" sz="1280" dirty="0"/>
                        <a:t>◎</a:t>
                      </a:r>
                    </a:p>
                  </a:txBody>
                  <a:tcPr/>
                </a:tc>
                <a:tc>
                  <a:txBody>
                    <a:bodyPr/>
                    <a:lstStyle/>
                    <a:p>
                      <a:pPr algn="ctr"/>
                      <a:endParaRPr kumimoji="1" lang="ja-JP" altLang="en-US" sz="1280" dirty="0"/>
                    </a:p>
                  </a:txBody>
                  <a:tcPr/>
                </a:tc>
                <a:extLst>
                  <a:ext uri="{0D108BD9-81ED-4DB2-BD59-A6C34878D82A}">
                    <a16:rowId xmlns:a16="http://schemas.microsoft.com/office/drawing/2014/main" val="10006"/>
                  </a:ext>
                </a:extLst>
              </a:tr>
            </a:tbl>
          </a:graphicData>
        </a:graphic>
      </p:graphicFrame>
      <p:cxnSp>
        <p:nvCxnSpPr>
          <p:cNvPr id="101" name="直線矢印コネクタ 100"/>
          <p:cNvCxnSpPr/>
          <p:nvPr/>
        </p:nvCxnSpPr>
        <p:spPr>
          <a:xfrm>
            <a:off x="5652356" y="3343993"/>
            <a:ext cx="575828" cy="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02" name="直線矢印コネクタ 101"/>
          <p:cNvCxnSpPr/>
          <p:nvPr/>
        </p:nvCxnSpPr>
        <p:spPr>
          <a:xfrm>
            <a:off x="6228420" y="3717032"/>
            <a:ext cx="935868" cy="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03" name="直線矢印コネクタ 102"/>
          <p:cNvCxnSpPr/>
          <p:nvPr/>
        </p:nvCxnSpPr>
        <p:spPr>
          <a:xfrm>
            <a:off x="7020272" y="4077072"/>
            <a:ext cx="935868" cy="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04" name="正方形/長方形 103"/>
          <p:cNvSpPr/>
          <p:nvPr/>
        </p:nvSpPr>
        <p:spPr>
          <a:xfrm>
            <a:off x="4852695" y="5060192"/>
            <a:ext cx="176419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HG丸ｺﾞｼｯｸM-PRO" panose="020F0600000000000000" pitchFamily="50" charset="-128"/>
                <a:ea typeface="HG丸ｺﾞｼｯｸM-PRO" panose="020F0600000000000000" pitchFamily="50" charset="-128"/>
              </a:rPr>
              <a:t>cost</a:t>
            </a:r>
          </a:p>
        </p:txBody>
      </p:sp>
      <p:sp>
        <p:nvSpPr>
          <p:cNvPr id="105" name="正方形/長方形 104"/>
          <p:cNvSpPr/>
          <p:nvPr/>
        </p:nvSpPr>
        <p:spPr>
          <a:xfrm>
            <a:off x="4852695" y="5517232"/>
            <a:ext cx="3319705" cy="781752"/>
          </a:xfrm>
          <a:prstGeom prst="rect">
            <a:avLst/>
          </a:prstGeom>
        </p:spPr>
        <p:txBody>
          <a:bodyPr wrap="square">
            <a:spAutoFit/>
          </a:bodyPr>
          <a:lstStyle/>
          <a:p>
            <a:r>
              <a:rPr lang="ja-JP" altLang="en-US" sz="1120" dirty="0">
                <a:latin typeface="HG丸ｺﾞｼｯｸM-PRO" panose="020F0600000000000000" pitchFamily="50" charset="-128"/>
                <a:ea typeface="HG丸ｺﾞｼｯｸM-PRO" panose="020F0600000000000000" pitchFamily="50" charset="-128"/>
              </a:rPr>
              <a:t>consumables expenses   200,000 yen</a:t>
            </a:r>
            <a:endParaRPr lang="en-US" altLang="ja-JP" sz="1120" dirty="0">
              <a:latin typeface="HG丸ｺﾞｼｯｸM-PRO" panose="020F0600000000000000" pitchFamily="50" charset="-128"/>
              <a:ea typeface="HG丸ｺﾞｼｯｸM-PRO" panose="020F0600000000000000" pitchFamily="50" charset="-128"/>
            </a:endParaRPr>
          </a:p>
          <a:p>
            <a:r>
              <a:rPr lang="ja-JP" altLang="en-US" sz="1120" dirty="0">
                <a:latin typeface="HG丸ｺﾞｼｯｸM-PRO" panose="020F0600000000000000" pitchFamily="50" charset="-128"/>
                <a:ea typeface="HG丸ｺﾞｼｯｸM-PRO" panose="020F0600000000000000" pitchFamily="50" charset="-128"/>
              </a:rPr>
              <a:t>equipment cost　　　  　800,000 yen</a:t>
            </a:r>
            <a:endParaRPr lang="en-US" altLang="ja-JP" sz="1120" dirty="0">
              <a:latin typeface="HG丸ｺﾞｼｯｸM-PRO" panose="020F0600000000000000" pitchFamily="50" charset="-128"/>
              <a:ea typeface="HG丸ｺﾞｼｯｸM-PRO" panose="020F0600000000000000" pitchFamily="50" charset="-128"/>
            </a:endParaRPr>
          </a:p>
          <a:p>
            <a:r>
              <a:rPr lang="ja-JP" altLang="en-US" sz="1120" dirty="0">
                <a:latin typeface="HG丸ｺﾞｼｯｸM-PRO" panose="020F0600000000000000" pitchFamily="50" charset="-128"/>
                <a:ea typeface="HG丸ｺﾞｼｯｸM-PRO" panose="020F0600000000000000" pitchFamily="50" charset="-128"/>
              </a:rPr>
              <a:t>honorarium　　　　　    100,000 yen</a:t>
            </a:r>
            <a:endParaRPr lang="en-US" altLang="ja-JP" sz="1120" dirty="0">
              <a:latin typeface="HG丸ｺﾞｼｯｸM-PRO" panose="020F0600000000000000" pitchFamily="50" charset="-128"/>
              <a:ea typeface="HG丸ｺﾞｼｯｸM-PRO" panose="020F0600000000000000" pitchFamily="50" charset="-128"/>
            </a:endParaRPr>
          </a:p>
          <a:p>
            <a:r>
              <a:rPr lang="en-US" altLang="ja-JP" sz="1120" dirty="0">
                <a:latin typeface="HG丸ｺﾞｼｯｸM-PRO" panose="020F0600000000000000" pitchFamily="50" charset="-128"/>
                <a:ea typeface="HG丸ｺﾞｼｯｸM-PRO" panose="020F0600000000000000" pitchFamily="50" charset="-128"/>
              </a:rPr>
              <a:t>...</a:t>
            </a:r>
            <a:endParaRPr lang="ja-JP" altLang="en-US" sz="1120" dirty="0">
              <a:latin typeface="HG丸ｺﾞｼｯｸM-PRO" panose="020F0600000000000000" pitchFamily="50" charset="-128"/>
              <a:ea typeface="HG丸ｺﾞｼｯｸM-PRO" panose="020F0600000000000000" pitchFamily="50" charset="-128"/>
            </a:endParaRPr>
          </a:p>
        </p:txBody>
      </p:sp>
      <p:sp>
        <p:nvSpPr>
          <p:cNvPr id="106" name="正方形/長方形 105"/>
          <p:cNvSpPr/>
          <p:nvPr/>
        </p:nvSpPr>
        <p:spPr>
          <a:xfrm>
            <a:off x="755576" y="4991086"/>
            <a:ext cx="176419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HG丸ｺﾞｼｯｸM-PRO" panose="020F0600000000000000" pitchFamily="50" charset="-128"/>
                <a:ea typeface="HG丸ｺﾞｼｯｸM-PRO" panose="020F0600000000000000" pitchFamily="50" charset="-128"/>
              </a:rPr>
              <a:t>Deliverables</a:t>
            </a:r>
          </a:p>
        </p:txBody>
      </p:sp>
      <p:sp>
        <p:nvSpPr>
          <p:cNvPr id="107" name="正方形/長方形 106"/>
          <p:cNvSpPr/>
          <p:nvPr/>
        </p:nvSpPr>
        <p:spPr>
          <a:xfrm>
            <a:off x="971600" y="5448126"/>
            <a:ext cx="2664296" cy="954107"/>
          </a:xfrm>
          <a:prstGeom prst="rect">
            <a:avLst/>
          </a:prstGeom>
        </p:spPr>
        <p:txBody>
          <a:bodyPr wrap="square">
            <a:spAutoFit/>
          </a:bodyPr>
          <a:lstStyle/>
          <a:p>
            <a:r>
              <a:rPr lang="ja-JP" altLang="en-US" sz="1120" dirty="0">
                <a:latin typeface="HG丸ｺﾞｼｯｸM-PRO" panose="020F0600000000000000" pitchFamily="50" charset="-128"/>
                <a:ea typeface="HG丸ｺﾞｼｯｸM-PRO" panose="020F0600000000000000" pitchFamily="50" charset="-128"/>
              </a:rPr>
              <a:t>experimental data</a:t>
            </a:r>
            <a:endParaRPr lang="en-US" altLang="ja-JP" sz="1120" dirty="0">
              <a:latin typeface="HG丸ｺﾞｼｯｸM-PRO" panose="020F0600000000000000" pitchFamily="50" charset="-128"/>
              <a:ea typeface="HG丸ｺﾞｼｯｸM-PRO" panose="020F0600000000000000" pitchFamily="50" charset="-128"/>
            </a:endParaRPr>
          </a:p>
          <a:p>
            <a:r>
              <a:rPr lang="ja-JP" altLang="en-US" sz="1120" dirty="0">
                <a:latin typeface="HG丸ｺﾞｼｯｸM-PRO" panose="020F0600000000000000" pitchFamily="50" charset="-128"/>
                <a:ea typeface="HG丸ｺﾞｼｯｸM-PRO" panose="020F0600000000000000" pitchFamily="50" charset="-128"/>
              </a:rPr>
              <a:t>algorithm specification</a:t>
            </a:r>
            <a:endParaRPr lang="en-US" altLang="ja-JP" sz="1120" dirty="0">
              <a:latin typeface="HG丸ｺﾞｼｯｸM-PRO" panose="020F0600000000000000" pitchFamily="50" charset="-128"/>
              <a:ea typeface="HG丸ｺﾞｼｯｸM-PRO" panose="020F0600000000000000" pitchFamily="50" charset="-128"/>
            </a:endParaRPr>
          </a:p>
          <a:p>
            <a:r>
              <a:rPr lang="ja-JP" altLang="en-US" sz="1120" dirty="0">
                <a:latin typeface="HG丸ｺﾞｼｯｸM-PRO" panose="020F0600000000000000" pitchFamily="50" charset="-128"/>
                <a:ea typeface="HG丸ｺﾞｼｯｸM-PRO" panose="020F0600000000000000" pitchFamily="50" charset="-128"/>
              </a:rPr>
              <a:t>simulation result</a:t>
            </a:r>
            <a:endParaRPr lang="en-US" altLang="ja-JP" sz="1120" dirty="0">
              <a:latin typeface="HG丸ｺﾞｼｯｸM-PRO" panose="020F0600000000000000" pitchFamily="50" charset="-128"/>
              <a:ea typeface="HG丸ｺﾞｼｯｸM-PRO" panose="020F0600000000000000" pitchFamily="50" charset="-128"/>
            </a:endParaRPr>
          </a:p>
          <a:p>
            <a:r>
              <a:rPr lang="ja-JP" altLang="en-US" sz="1120" dirty="0">
                <a:latin typeface="HG丸ｺﾞｼｯｸM-PRO" panose="020F0600000000000000" pitchFamily="50" charset="-128"/>
                <a:ea typeface="HG丸ｺﾞｼｯｸM-PRO" panose="020F0600000000000000" pitchFamily="50" charset="-128"/>
              </a:rPr>
              <a:t>report</a:t>
            </a:r>
          </a:p>
        </p:txBody>
      </p:sp>
      <p:sp>
        <p:nvSpPr>
          <p:cNvPr id="108" name="正方形/長方形 107"/>
          <p:cNvSpPr/>
          <p:nvPr/>
        </p:nvSpPr>
        <p:spPr>
          <a:xfrm>
            <a:off x="582048" y="1052736"/>
            <a:ext cx="8382440" cy="535531"/>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a:spAutoFit/>
          </a:bodyPr>
          <a:lstStyle/>
          <a:p>
            <a:r>
              <a:rPr lang="ja-JP" altLang="en-US" dirty="0">
                <a:latin typeface="HG丸ｺﾞｼｯｸM-PRO" panose="020F0600000000000000" pitchFamily="50" charset="-128"/>
                <a:ea typeface="HG丸ｺﾞｼｯｸM-PRO" panose="020F0600000000000000" pitchFamily="50" charset="-128"/>
              </a:rPr>
              <a:t>Based on the preliminary verification results and discussions with your company, we will work with researchers to prepare the following proposal.</a:t>
            </a:r>
          </a:p>
        </p:txBody>
      </p:sp>
      <p:sp>
        <p:nvSpPr>
          <p:cNvPr id="2" name="スライド番号プレースホルダー 1"/>
          <p:cNvSpPr>
            <a:spLocks noGrp="1"/>
          </p:cNvSpPr>
          <p:nvPr>
            <p:ph type="sldNum" sz="quarter" idx="12"/>
          </p:nvPr>
        </p:nvSpPr>
        <p:spPr/>
        <p:txBody>
          <a:bodyPr/>
          <a:lstStyle/>
          <a:p>
            <a:fld id="{2B7DEB09-D5FE-45AD-B163-756E177F58ED}" type="slidenum">
              <a:rPr kumimoji="1" lang="ja-JP" altLang="en-US" smtClean="0"/>
              <a:t>19</a:t>
            </a:fld>
            <a:endParaRPr kumimoji="1" lang="ja-JP" altLang="en-US"/>
          </a:p>
        </p:txBody>
      </p:sp>
    </p:spTree>
    <p:extLst>
      <p:ext uri="{BB962C8B-B14F-4D97-AF65-F5344CB8AC3E}">
        <p14:creationId xmlns:p14="http://schemas.microsoft.com/office/powerpoint/2010/main" val="2404499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2B7DEB09-D5FE-45AD-B163-756E177F58ED}" type="slidenum">
              <a:rPr kumimoji="1" lang="ja-JP" altLang="en-US" smtClean="0"/>
              <a:t>2</a:t>
            </a:fld>
            <a:endParaRPr kumimoji="1" lang="ja-JP" altLang="en-US"/>
          </a:p>
        </p:txBody>
      </p:sp>
      <p:pic>
        <p:nvPicPr>
          <p:cNvPr id="5" name="図 4"/>
          <p:cNvPicPr>
            <a:picLocks noChangeAspect="1"/>
          </p:cNvPicPr>
          <p:nvPr/>
        </p:nvPicPr>
        <p:blipFill>
          <a:blip r:embed="rId2"/>
          <a:stretch>
            <a:fillRect/>
          </a:stretch>
        </p:blipFill>
        <p:spPr>
          <a:xfrm>
            <a:off x="1295636" y="754418"/>
            <a:ext cx="6552728" cy="5338878"/>
          </a:xfrm>
          <a:prstGeom prst="rect">
            <a:avLst/>
          </a:prstGeom>
        </p:spPr>
      </p:pic>
      <p:sp>
        <p:nvSpPr>
          <p:cNvPr id="6" name="正方形/長方形 5"/>
          <p:cNvSpPr/>
          <p:nvPr/>
        </p:nvSpPr>
        <p:spPr>
          <a:xfrm>
            <a:off x="107504" y="6177498"/>
            <a:ext cx="8928992" cy="707886"/>
          </a:xfrm>
          <a:prstGeom prst="rect">
            <a:avLst/>
          </a:prstGeom>
        </p:spPr>
        <p:txBody>
          <a:bodyPr wrap="square">
            <a:spAutoFit/>
          </a:bodyPr>
          <a:lstStyle/>
          <a:p>
            <a:r>
              <a:rPr lang="en-US" altLang="ja-JP" sz="1000" dirty="0"/>
              <a:t>Exhibit</a:t>
            </a:r>
            <a:r>
              <a:rPr lang="ja-JP" altLang="en-US" sz="1000" dirty="0"/>
              <a:t>： </a:t>
            </a:r>
            <a:endParaRPr lang="en-US" altLang="ja-JP" sz="1000" dirty="0"/>
          </a:p>
          <a:p>
            <a:r>
              <a:rPr lang="en-US" altLang="ja-JP" sz="1000" dirty="0"/>
              <a:t>MIT Sloan Management Review, “Top 10 Lessons on the New Business of Innovation”, 2011 http://sloanreview.mit.edu/files/2011/06/INS0111-Top-Ten-Innovation.pdfUniversity of Cambridge, “How to Implement Open Innovation –Lessons from studying large multinational companies” http://www.ifm.eng.cam.ac.uk/uploads/Resources/Reports/OI_Report.pdf </a:t>
            </a:r>
            <a:endParaRPr lang="ja-JP" altLang="en-US" sz="1000" dirty="0"/>
          </a:p>
        </p:txBody>
      </p:sp>
      <p:sp>
        <p:nvSpPr>
          <p:cNvPr id="7" name="テキスト ボックス 6"/>
          <p:cNvSpPr txBox="1"/>
          <p:nvPr/>
        </p:nvSpPr>
        <p:spPr>
          <a:xfrm>
            <a:off x="4967064" y="2778607"/>
            <a:ext cx="1621160" cy="313932"/>
          </a:xfrm>
          <a:prstGeom prst="rect">
            <a:avLst/>
          </a:prstGeom>
          <a:solidFill>
            <a:schemeClr val="bg1"/>
          </a:solidFill>
        </p:spPr>
        <p:txBody>
          <a:bodyPr wrap="square" rtlCol="0">
            <a:spAutoFit/>
          </a:bodyPr>
          <a:lstStyle/>
          <a:p>
            <a:r>
              <a:rPr kumimoji="1" lang="en-US" altLang="ja-JP" dirty="0"/>
              <a:t>Open-Innovation</a:t>
            </a:r>
            <a:endParaRPr kumimoji="1" lang="ja-JP" altLang="en-US" dirty="0"/>
          </a:p>
        </p:txBody>
      </p:sp>
      <p:sp>
        <p:nvSpPr>
          <p:cNvPr id="8" name="テキスト ボックス 7"/>
          <p:cNvSpPr txBox="1"/>
          <p:nvPr/>
        </p:nvSpPr>
        <p:spPr>
          <a:xfrm>
            <a:off x="2195736" y="2770642"/>
            <a:ext cx="1621160" cy="313932"/>
          </a:xfrm>
          <a:prstGeom prst="rect">
            <a:avLst/>
          </a:prstGeom>
          <a:solidFill>
            <a:schemeClr val="bg1"/>
          </a:solidFill>
        </p:spPr>
        <p:txBody>
          <a:bodyPr wrap="square" rtlCol="0">
            <a:spAutoFit/>
          </a:bodyPr>
          <a:lstStyle/>
          <a:p>
            <a:r>
              <a:rPr lang="en-US" altLang="ja-JP" dirty="0"/>
              <a:t>Closed</a:t>
            </a:r>
            <a:r>
              <a:rPr kumimoji="1" lang="en-US" altLang="ja-JP" dirty="0"/>
              <a:t>-Innovation</a:t>
            </a:r>
            <a:endParaRPr kumimoji="1" lang="ja-JP" altLang="en-US" dirty="0"/>
          </a:p>
        </p:txBody>
      </p:sp>
      <p:sp>
        <p:nvSpPr>
          <p:cNvPr id="9" name="テキスト ボックス 8"/>
          <p:cNvSpPr txBox="1"/>
          <p:nvPr/>
        </p:nvSpPr>
        <p:spPr>
          <a:xfrm>
            <a:off x="2386816" y="44624"/>
            <a:ext cx="4129400" cy="646331"/>
          </a:xfrm>
          <a:prstGeom prst="rect">
            <a:avLst/>
          </a:prstGeom>
          <a:noFill/>
        </p:spPr>
        <p:txBody>
          <a:bodyPr wrap="none" rtlCol="0">
            <a:spAutoFit/>
          </a:bodyPr>
          <a:lstStyle/>
          <a:p>
            <a:r>
              <a:rPr kumimoji="1" lang="en-US" altLang="ja-JP" sz="3600" dirty="0"/>
              <a:t>Open-Innovation</a:t>
            </a:r>
            <a:r>
              <a:rPr lang="ja-JP" altLang="en-US" sz="3600" dirty="0"/>
              <a:t>（１）</a:t>
            </a:r>
            <a:endParaRPr kumimoji="1" lang="ja-JP" altLang="en-US" sz="3600" dirty="0"/>
          </a:p>
        </p:txBody>
      </p:sp>
    </p:spTree>
    <p:extLst>
      <p:ext uri="{BB962C8B-B14F-4D97-AF65-F5344CB8AC3E}">
        <p14:creationId xmlns:p14="http://schemas.microsoft.com/office/powerpoint/2010/main" val="179732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467544" y="-27384"/>
            <a:ext cx="8424936" cy="70609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kumimoji="1" sz="3520" kern="1200">
                <a:solidFill>
                  <a:schemeClr val="tx1"/>
                </a:solidFill>
                <a:latin typeface="+mj-lt"/>
                <a:ea typeface="+mj-ea"/>
                <a:cs typeface="+mj-cs"/>
              </a:defRPr>
            </a:lvl1pPr>
          </a:lstStyle>
          <a:p>
            <a:pPr algn="l"/>
            <a:r>
              <a:rPr lang="en-US" altLang="ja-JP" sz="2800" b="1" dirty="0">
                <a:latin typeface="HG丸ｺﾞｼｯｸM-PRO" panose="020F0600000000000000" pitchFamily="50" charset="-128"/>
                <a:ea typeface="HG丸ｺﾞｼｯｸM-PRO" panose="020F0600000000000000" pitchFamily="50" charset="-128"/>
              </a:rPr>
              <a:t>2. Collaboration with researchers and cost flow</a:t>
            </a:r>
            <a:endParaRPr lang="ja-JP" altLang="en-US" sz="2800" b="1" dirty="0">
              <a:latin typeface="HG丸ｺﾞｼｯｸM-PRO" panose="020F0600000000000000" pitchFamily="50" charset="-128"/>
              <a:ea typeface="HG丸ｺﾞｼｯｸM-PRO" panose="020F0600000000000000" pitchFamily="50" charset="-128"/>
            </a:endParaRPr>
          </a:p>
        </p:txBody>
      </p:sp>
      <p:cxnSp>
        <p:nvCxnSpPr>
          <p:cNvPr id="9" name="直線コネクタ 8"/>
          <p:cNvCxnSpPr/>
          <p:nvPr/>
        </p:nvCxnSpPr>
        <p:spPr>
          <a:xfrm>
            <a:off x="429905" y="620688"/>
            <a:ext cx="6408712" cy="0"/>
          </a:xfrm>
          <a:prstGeom prst="line">
            <a:avLst/>
          </a:prstGeom>
          <a:ln w="130175">
            <a:gradFill flip="none" rotWithShape="1">
              <a:gsLst>
                <a:gs pos="0">
                  <a:srgbClr val="FFC000"/>
                </a:gs>
                <a:gs pos="100000">
                  <a:schemeClr val="bg1"/>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582048" y="814481"/>
            <a:ext cx="8382440" cy="313932"/>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a:spAutoFit/>
          </a:bodyPr>
          <a:lstStyle/>
          <a:p>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F</a:t>
            </a:r>
            <a:r>
              <a:rPr lang="ja-JP" altLang="en-US" dirty="0">
                <a:latin typeface="HG丸ｺﾞｼｯｸM-PRO" panose="020F0600000000000000" pitchFamily="50" charset="-128"/>
                <a:ea typeface="HG丸ｺﾞｼｯｸM-PRO" panose="020F0600000000000000" pitchFamily="50" charset="-128"/>
              </a:rPr>
              <a:t>orm of contract</a:t>
            </a:r>
          </a:p>
        </p:txBody>
      </p:sp>
      <p:sp>
        <p:nvSpPr>
          <p:cNvPr id="74" name="角丸四角形 73"/>
          <p:cNvSpPr/>
          <p:nvPr/>
        </p:nvSpPr>
        <p:spPr bwMode="auto">
          <a:xfrm>
            <a:off x="827584" y="1143730"/>
            <a:ext cx="1560689" cy="823922"/>
          </a:xfrm>
          <a:prstGeom prst="roundRect">
            <a:avLst/>
          </a:prstGeom>
          <a:solidFill>
            <a:srgbClr val="0070C0"/>
          </a:solidFill>
          <a:ln w="9525" cap="flat" cmpd="sng" algn="ctr">
            <a:solidFill>
              <a:schemeClr val="tx1"/>
            </a:solidFill>
            <a:prstDash val="solid"/>
            <a:round/>
            <a:headEnd type="none" w="med" len="med"/>
            <a:tailEnd type="none" w="med" len="med"/>
          </a:ln>
          <a:effectLst/>
          <a:scene3d>
            <a:camera prst="orthographicFront"/>
            <a:lightRig rig="threePt" dir="t"/>
          </a:scene3d>
          <a:sp3d>
            <a:bevelT w="133350"/>
          </a:sp3d>
        </p:spPr>
        <p:txBody>
          <a:bodyPr wrap="none" lIns="82808" tIns="41404" rIns="82808" bIns="41404" anchor="ctr"/>
          <a:lstStyle/>
          <a:p>
            <a:pPr marL="342158" indent="-342158" algn="ctr" defTabSz="914339">
              <a:defRPr/>
            </a:pPr>
            <a:r>
              <a:rPr lang="ja-JP" altLang="en-US" dirty="0">
                <a:solidFill>
                  <a:schemeClr val="bg1"/>
                </a:solidFill>
                <a:latin typeface="HG丸ｺﾞｼｯｸM-PRO" panose="020F0600000000000000" pitchFamily="50" charset="-128"/>
                <a:ea typeface="HG丸ｺﾞｼｯｸM-PRO" panose="020F0600000000000000" pitchFamily="50" charset="-128"/>
              </a:rPr>
              <a:t>Your company</a:t>
            </a:r>
          </a:p>
        </p:txBody>
      </p:sp>
      <p:sp>
        <p:nvSpPr>
          <p:cNvPr id="75" name="角丸四角形 74"/>
          <p:cNvSpPr/>
          <p:nvPr/>
        </p:nvSpPr>
        <p:spPr bwMode="auto">
          <a:xfrm>
            <a:off x="4294042" y="1143729"/>
            <a:ext cx="1560689" cy="823922"/>
          </a:xfrm>
          <a:prstGeom prst="roundRect">
            <a:avLst/>
          </a:prstGeom>
          <a:solidFill>
            <a:srgbClr val="FF5050"/>
          </a:solidFill>
          <a:ln w="9525" cap="flat" cmpd="sng" algn="ctr">
            <a:solidFill>
              <a:schemeClr val="tx1"/>
            </a:solidFill>
            <a:prstDash val="solid"/>
            <a:round/>
            <a:headEnd type="none" w="med" len="med"/>
            <a:tailEnd type="none" w="med" len="med"/>
          </a:ln>
          <a:effectLst/>
          <a:scene3d>
            <a:camera prst="orthographicFront"/>
            <a:lightRig rig="threePt" dir="t"/>
          </a:scene3d>
          <a:sp3d>
            <a:bevelT w="133350"/>
          </a:sp3d>
        </p:spPr>
        <p:txBody>
          <a:bodyPr wrap="none" lIns="82808" tIns="41404" rIns="82808" bIns="41404" anchor="ctr"/>
          <a:lstStyle/>
          <a:p>
            <a:pPr marL="342158" indent="-342158" algn="ctr" defTabSz="914339">
              <a:defRPr/>
            </a:pPr>
            <a:r>
              <a:rPr lang="en-US" altLang="ja-JP" dirty="0">
                <a:solidFill>
                  <a:schemeClr val="bg1">
                    <a:lumMod val="95000"/>
                  </a:schemeClr>
                </a:solidFill>
                <a:latin typeface="HG丸ｺﾞｼｯｸM-PRO" panose="020F0600000000000000" pitchFamily="50" charset="-128"/>
                <a:ea typeface="HG丸ｺﾞｼｯｸM-PRO" panose="020F0600000000000000" pitchFamily="50" charset="-128"/>
              </a:rPr>
              <a:t>R</a:t>
            </a:r>
            <a:r>
              <a:rPr lang="ja-JP" altLang="en-US" dirty="0">
                <a:solidFill>
                  <a:schemeClr val="bg1">
                    <a:lumMod val="95000"/>
                  </a:schemeClr>
                </a:solidFill>
                <a:latin typeface="HG丸ｺﾞｼｯｸM-PRO" panose="020F0600000000000000" pitchFamily="50" charset="-128"/>
                <a:ea typeface="HG丸ｺﾞｼｯｸM-PRO" panose="020F0600000000000000" pitchFamily="50" charset="-128"/>
              </a:rPr>
              <a:t>esearcher</a:t>
            </a:r>
          </a:p>
        </p:txBody>
      </p:sp>
      <p:sp>
        <p:nvSpPr>
          <p:cNvPr id="76" name="角丸四角形 75"/>
          <p:cNvSpPr/>
          <p:nvPr/>
        </p:nvSpPr>
        <p:spPr bwMode="auto">
          <a:xfrm>
            <a:off x="2589202" y="2389631"/>
            <a:ext cx="1560689" cy="823922"/>
          </a:xfrm>
          <a:prstGeom prst="roundRect">
            <a:avLst/>
          </a:prstGeom>
          <a:solidFill>
            <a:srgbClr val="00B050"/>
          </a:solidFill>
          <a:ln w="9525" cap="flat" cmpd="sng" algn="ctr">
            <a:solidFill>
              <a:schemeClr val="tx1"/>
            </a:solidFill>
            <a:prstDash val="solid"/>
            <a:round/>
            <a:headEnd type="none" w="med" len="med"/>
            <a:tailEnd type="none" w="med" len="med"/>
          </a:ln>
          <a:effectLst/>
          <a:scene3d>
            <a:camera prst="orthographicFront"/>
            <a:lightRig rig="threePt" dir="t"/>
          </a:scene3d>
          <a:sp3d>
            <a:bevelT w="133350"/>
          </a:sp3d>
        </p:spPr>
        <p:txBody>
          <a:bodyPr wrap="none" lIns="82808" tIns="41404" rIns="82808" bIns="41404" anchor="ctr"/>
          <a:lstStyle/>
          <a:p>
            <a:pPr marL="342158" indent="-342158" algn="ctr" defTabSz="914339">
              <a:defRPr/>
            </a:pPr>
            <a:r>
              <a:rPr lang="en-US" altLang="ja-JP" dirty="0">
                <a:solidFill>
                  <a:schemeClr val="bg1">
                    <a:lumMod val="95000"/>
                  </a:schemeClr>
                </a:solidFill>
                <a:latin typeface="HG丸ｺﾞｼｯｸM-PRO" panose="020F0600000000000000" pitchFamily="50" charset="-128"/>
                <a:ea typeface="HG丸ｺﾞｼｯｸM-PRO" panose="020F0600000000000000" pitchFamily="50" charset="-128"/>
              </a:rPr>
              <a:t>CAMPUS</a:t>
            </a:r>
          </a:p>
          <a:p>
            <a:pPr marL="342158" indent="-342158" algn="ctr" defTabSz="914339">
              <a:defRPr/>
            </a:pPr>
            <a:r>
              <a:rPr lang="ja-JP" altLang="en-US" dirty="0">
                <a:solidFill>
                  <a:schemeClr val="bg1">
                    <a:lumMod val="95000"/>
                  </a:schemeClr>
                </a:solidFill>
                <a:latin typeface="HG丸ｺﾞｼｯｸM-PRO" panose="020F0600000000000000" pitchFamily="50" charset="-128"/>
                <a:ea typeface="HG丸ｺﾞｼｯｸM-PRO" panose="020F0600000000000000" pitchFamily="50" charset="-128"/>
              </a:rPr>
              <a:t>C</a:t>
            </a:r>
            <a:r>
              <a:rPr lang="en-US" altLang="ja-JP" dirty="0">
                <a:solidFill>
                  <a:schemeClr val="bg1">
                    <a:lumMod val="95000"/>
                  </a:schemeClr>
                </a:solidFill>
                <a:latin typeface="HG丸ｺﾞｼｯｸM-PRO" panose="020F0600000000000000" pitchFamily="50" charset="-128"/>
                <a:ea typeface="HG丸ｺﾞｼｯｸM-PRO" panose="020F0600000000000000" pitchFamily="50" charset="-128"/>
              </a:rPr>
              <a:t>REATE</a:t>
            </a:r>
            <a:endParaRPr lang="ja-JP" altLang="en-US" dirty="0">
              <a:solidFill>
                <a:schemeClr val="bg1">
                  <a:lumMod val="95000"/>
                </a:schemeClr>
              </a:solidFill>
              <a:latin typeface="HG丸ｺﾞｼｯｸM-PRO" panose="020F0600000000000000" pitchFamily="50" charset="-128"/>
              <a:ea typeface="HG丸ｺﾞｼｯｸM-PRO" panose="020F0600000000000000" pitchFamily="50" charset="-128"/>
            </a:endParaRPr>
          </a:p>
        </p:txBody>
      </p:sp>
      <p:sp>
        <p:nvSpPr>
          <p:cNvPr id="77" name="三方向矢印 76"/>
          <p:cNvSpPr/>
          <p:nvPr/>
        </p:nvSpPr>
        <p:spPr bwMode="auto">
          <a:xfrm rot="10800000">
            <a:off x="2627784" y="1349685"/>
            <a:ext cx="1479528" cy="926859"/>
          </a:xfrm>
          <a:prstGeom prst="leftRightUpArrow">
            <a:avLst>
              <a:gd name="adj1" fmla="val 25000"/>
              <a:gd name="adj2" fmla="val 31358"/>
              <a:gd name="adj3" fmla="val 25000"/>
            </a:avLst>
          </a:prstGeom>
          <a:solidFill>
            <a:schemeClr val="accent1"/>
          </a:solidFill>
          <a:ln w="9525" cap="flat" cmpd="sng" algn="ctr">
            <a:solidFill>
              <a:schemeClr val="tx1"/>
            </a:solidFill>
            <a:prstDash val="solid"/>
            <a:round/>
            <a:headEnd type="none" w="med" len="med"/>
            <a:tailEnd type="none" w="med" len="med"/>
          </a:ln>
          <a:effectLst/>
        </p:spPr>
        <p:txBody>
          <a:bodyPr wrap="none" lIns="82808" tIns="41404" rIns="82808" bIns="41404" anchor="ctr"/>
          <a:lstStyle/>
          <a:p>
            <a:pPr marL="342158" indent="-342158" defTabSz="914339">
              <a:defRPr/>
            </a:pPr>
            <a:endParaRPr lang="ja-JP" altLang="en-US" dirty="0">
              <a:latin typeface="HG丸ｺﾞｼｯｸM-PRO" panose="020F0600000000000000" pitchFamily="50" charset="-128"/>
              <a:ea typeface="HG丸ｺﾞｼｯｸM-PRO" panose="020F0600000000000000" pitchFamily="50" charset="-128"/>
            </a:endParaRPr>
          </a:p>
        </p:txBody>
      </p:sp>
      <p:sp>
        <p:nvSpPr>
          <p:cNvPr id="78" name="角丸四角形 27"/>
          <p:cNvSpPr>
            <a:spLocks noChangeArrowheads="1"/>
          </p:cNvSpPr>
          <p:nvPr/>
        </p:nvSpPr>
        <p:spPr bwMode="auto">
          <a:xfrm>
            <a:off x="425725" y="764704"/>
            <a:ext cx="8250731" cy="2973272"/>
          </a:xfrm>
          <a:prstGeom prst="roundRect">
            <a:avLst>
              <a:gd name="adj" fmla="val 625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wrap="none" lIns="82808" tIns="41404" rIns="82808" bIns="41404" anchor="ctr"/>
          <a:lstStyle>
            <a:lvl1pPr marL="377825" indent="-377825" algn="l" defTabSz="1009650" eaLnBrk="0" hangingPunct="0">
              <a:buClr>
                <a:schemeClr val="folHlink"/>
              </a:buClr>
              <a:buSzPct val="60000"/>
              <a:defRPr kumimoji="1" sz="2480">
                <a:solidFill>
                  <a:schemeClr val="tx1"/>
                </a:solidFill>
                <a:latin typeface="HGS創英角ｺﾞｼｯｸUB" pitchFamily="50" charset="-128"/>
                <a:ea typeface="HGS創英角ｺﾞｼｯｸUB" pitchFamily="50" charset="-128"/>
              </a:defRPr>
            </a:lvl1pPr>
            <a:lvl2pPr marL="742950" indent="-285750" algn="l" defTabSz="1009650" eaLnBrk="0" hangingPunct="0">
              <a:buClr>
                <a:schemeClr val="hlink"/>
              </a:buClr>
              <a:buSzPct val="55000"/>
              <a:defRPr kumimoji="1" sz="2080">
                <a:solidFill>
                  <a:schemeClr val="tx1"/>
                </a:solidFill>
                <a:latin typeface="HGS創英角ｺﾞｼｯｸUB" pitchFamily="50" charset="-128"/>
                <a:ea typeface="HGS創英角ｺﾞｼｯｸUB" pitchFamily="50" charset="-128"/>
              </a:defRPr>
            </a:lvl2pPr>
            <a:lvl3pPr marL="1143000" indent="-228600" algn="l" defTabSz="1009650" eaLnBrk="0" hangingPunct="0">
              <a:buClr>
                <a:schemeClr val="folHlink"/>
              </a:buClr>
              <a:buSzPct val="50000"/>
              <a:defRPr kumimoji="1" sz="1760">
                <a:solidFill>
                  <a:schemeClr val="tx1"/>
                </a:solidFill>
                <a:latin typeface="HGS創英角ｺﾞｼｯｸUB" pitchFamily="50" charset="-128"/>
                <a:ea typeface="HGS創英角ｺﾞｼｯｸUB" pitchFamily="50" charset="-128"/>
              </a:defRPr>
            </a:lvl3pPr>
            <a:lvl4pPr marL="1600200" indent="-228600" algn="l" defTabSz="1009650" eaLnBrk="0" hangingPunct="0">
              <a:buClr>
                <a:schemeClr val="accent2"/>
              </a:buClr>
              <a:buSzPct val="55000"/>
              <a:defRPr kumimoji="1" sz="1600">
                <a:solidFill>
                  <a:schemeClr val="tx1"/>
                </a:solidFill>
                <a:latin typeface="HGS創英角ｺﾞｼｯｸUB" pitchFamily="50" charset="-128"/>
                <a:ea typeface="HGS創英角ｺﾞｼｯｸUB" pitchFamily="50" charset="-128"/>
              </a:defRPr>
            </a:lvl4pPr>
            <a:lvl5pPr marL="2057400" indent="-228600" algn="l" defTabSz="1009650" eaLnBrk="0" hangingPunct="0">
              <a:buSzPct val="50000"/>
              <a:defRPr kumimoji="1">
                <a:solidFill>
                  <a:schemeClr val="tx1"/>
                </a:solidFill>
                <a:latin typeface="HGS創英角ｺﾞｼｯｸUB" pitchFamily="50" charset="-128"/>
                <a:ea typeface="HGS創英角ｺﾞｼｯｸUB" pitchFamily="50" charset="-128"/>
              </a:defRPr>
            </a:lvl5pPr>
            <a:lvl6pPr marL="2514600" indent="-228600" defTabSz="1009650" eaLnBrk="0" fontAlgn="base" hangingPunct="0">
              <a:spcBef>
                <a:spcPct val="20000"/>
              </a:spcBef>
              <a:spcAft>
                <a:spcPct val="0"/>
              </a:spcAft>
              <a:buClr>
                <a:schemeClr val="accent1"/>
              </a:buClr>
              <a:buSzPct val="50000"/>
              <a:buFont typeface="Wingdings" pitchFamily="2" charset="2"/>
              <a:defRPr kumimoji="1">
                <a:solidFill>
                  <a:schemeClr val="tx1"/>
                </a:solidFill>
                <a:latin typeface="HGS創英角ｺﾞｼｯｸUB" pitchFamily="50" charset="-128"/>
                <a:ea typeface="HGS創英角ｺﾞｼｯｸUB" pitchFamily="50" charset="-128"/>
              </a:defRPr>
            </a:lvl6pPr>
            <a:lvl7pPr marL="2971800" indent="-228600" defTabSz="1009650" eaLnBrk="0" fontAlgn="base" hangingPunct="0">
              <a:spcBef>
                <a:spcPct val="20000"/>
              </a:spcBef>
              <a:spcAft>
                <a:spcPct val="0"/>
              </a:spcAft>
              <a:buClr>
                <a:schemeClr val="accent1"/>
              </a:buClr>
              <a:buSzPct val="50000"/>
              <a:buFont typeface="Wingdings" pitchFamily="2" charset="2"/>
              <a:defRPr kumimoji="1">
                <a:solidFill>
                  <a:schemeClr val="tx1"/>
                </a:solidFill>
                <a:latin typeface="HGS創英角ｺﾞｼｯｸUB" pitchFamily="50" charset="-128"/>
                <a:ea typeface="HGS創英角ｺﾞｼｯｸUB" pitchFamily="50" charset="-128"/>
              </a:defRPr>
            </a:lvl7pPr>
            <a:lvl8pPr marL="3429000" indent="-228600" defTabSz="1009650" eaLnBrk="0" fontAlgn="base" hangingPunct="0">
              <a:spcBef>
                <a:spcPct val="20000"/>
              </a:spcBef>
              <a:spcAft>
                <a:spcPct val="0"/>
              </a:spcAft>
              <a:buClr>
                <a:schemeClr val="accent1"/>
              </a:buClr>
              <a:buSzPct val="50000"/>
              <a:buFont typeface="Wingdings" pitchFamily="2" charset="2"/>
              <a:defRPr kumimoji="1">
                <a:solidFill>
                  <a:schemeClr val="tx1"/>
                </a:solidFill>
                <a:latin typeface="HGS創英角ｺﾞｼｯｸUB" pitchFamily="50" charset="-128"/>
                <a:ea typeface="HGS創英角ｺﾞｼｯｸUB" pitchFamily="50" charset="-128"/>
              </a:defRPr>
            </a:lvl8pPr>
            <a:lvl9pPr marL="3886200" indent="-228600" defTabSz="1009650" eaLnBrk="0" fontAlgn="base" hangingPunct="0">
              <a:spcBef>
                <a:spcPct val="20000"/>
              </a:spcBef>
              <a:spcAft>
                <a:spcPct val="0"/>
              </a:spcAft>
              <a:buClr>
                <a:schemeClr val="accent1"/>
              </a:buClr>
              <a:buSzPct val="50000"/>
              <a:buFont typeface="Wingdings" pitchFamily="2" charset="2"/>
              <a:defRPr kumimoji="1">
                <a:solidFill>
                  <a:schemeClr val="tx1"/>
                </a:solidFill>
                <a:latin typeface="HGS創英角ｺﾞｼｯｸUB" pitchFamily="50" charset="-128"/>
                <a:ea typeface="HGS創英角ｺﾞｼｯｸUB" pitchFamily="50" charset="-128"/>
              </a:defRPr>
            </a:lvl9pPr>
          </a:lstStyle>
          <a:p>
            <a:pPr algn="ctr" eaLnBrk="1" hangingPunct="1">
              <a:buClr>
                <a:schemeClr val="accent1"/>
              </a:buClr>
              <a:buSzPct val="80000"/>
            </a:pPr>
            <a:endParaRPr lang="ja-JP" altLang="en-US" sz="1120">
              <a:latin typeface="HG丸ｺﾞｼｯｸM-PRO" panose="020F0600000000000000" pitchFamily="50" charset="-128"/>
              <a:ea typeface="HG丸ｺﾞｼｯｸM-PRO" panose="020F0600000000000000" pitchFamily="50" charset="-128"/>
            </a:endParaRPr>
          </a:p>
        </p:txBody>
      </p:sp>
      <p:sp>
        <p:nvSpPr>
          <p:cNvPr id="79" name="角丸四角形 78"/>
          <p:cNvSpPr/>
          <p:nvPr/>
        </p:nvSpPr>
        <p:spPr bwMode="auto">
          <a:xfrm>
            <a:off x="827584" y="4189255"/>
            <a:ext cx="1560689" cy="823922"/>
          </a:xfrm>
          <a:prstGeom prst="roundRect">
            <a:avLst/>
          </a:prstGeom>
          <a:solidFill>
            <a:srgbClr val="0070C0"/>
          </a:solidFill>
          <a:ln w="9525" cap="flat" cmpd="sng" algn="ctr">
            <a:solidFill>
              <a:schemeClr val="tx1"/>
            </a:solidFill>
            <a:prstDash val="solid"/>
            <a:round/>
            <a:headEnd type="none" w="med" len="med"/>
            <a:tailEnd type="none" w="med" len="med"/>
          </a:ln>
          <a:effectLst/>
          <a:scene3d>
            <a:camera prst="orthographicFront"/>
            <a:lightRig rig="threePt" dir="t"/>
          </a:scene3d>
          <a:sp3d>
            <a:bevelT w="133350"/>
          </a:sp3d>
        </p:spPr>
        <p:txBody>
          <a:bodyPr wrap="none" lIns="82808" tIns="41404" rIns="82808" bIns="41404" anchor="ctr"/>
          <a:lstStyle/>
          <a:p>
            <a:pPr marL="342158" indent="-342158" algn="ctr" defTabSz="914339">
              <a:defRPr/>
            </a:pPr>
            <a:r>
              <a:rPr lang="ja-JP" altLang="en-US" dirty="0">
                <a:solidFill>
                  <a:schemeClr val="bg1"/>
                </a:solidFill>
                <a:latin typeface="HG丸ｺﾞｼｯｸM-PRO" panose="020F0600000000000000" pitchFamily="50" charset="-128"/>
                <a:ea typeface="HG丸ｺﾞｼｯｸM-PRO" panose="020F0600000000000000" pitchFamily="50" charset="-128"/>
              </a:rPr>
              <a:t>Your company</a:t>
            </a:r>
          </a:p>
        </p:txBody>
      </p:sp>
      <p:sp>
        <p:nvSpPr>
          <p:cNvPr id="80" name="角丸四角形 79"/>
          <p:cNvSpPr/>
          <p:nvPr/>
        </p:nvSpPr>
        <p:spPr bwMode="auto">
          <a:xfrm>
            <a:off x="4283495" y="4205065"/>
            <a:ext cx="1560689" cy="823922"/>
          </a:xfrm>
          <a:prstGeom prst="roundRect">
            <a:avLst/>
          </a:prstGeom>
          <a:solidFill>
            <a:srgbClr val="FF5050"/>
          </a:solidFill>
          <a:ln w="9525" cap="flat" cmpd="sng" algn="ctr">
            <a:solidFill>
              <a:schemeClr val="tx1"/>
            </a:solidFill>
            <a:prstDash val="solid"/>
            <a:round/>
            <a:headEnd type="none" w="med" len="med"/>
            <a:tailEnd type="none" w="med" len="med"/>
          </a:ln>
          <a:effectLst/>
          <a:scene3d>
            <a:camera prst="orthographicFront"/>
            <a:lightRig rig="threePt" dir="t"/>
          </a:scene3d>
          <a:sp3d>
            <a:bevelT w="133350"/>
          </a:sp3d>
        </p:spPr>
        <p:txBody>
          <a:bodyPr wrap="none" lIns="82808" tIns="41404" rIns="82808" bIns="41404" anchor="ctr"/>
          <a:lstStyle/>
          <a:p>
            <a:pPr marL="342158" indent="-342158" algn="ctr" defTabSz="914339">
              <a:defRPr/>
            </a:pPr>
            <a:r>
              <a:rPr lang="en-US" altLang="ja-JP" dirty="0">
                <a:solidFill>
                  <a:schemeClr val="bg1">
                    <a:lumMod val="95000"/>
                  </a:schemeClr>
                </a:solidFill>
                <a:latin typeface="HG丸ｺﾞｼｯｸM-PRO" panose="020F0600000000000000" pitchFamily="50" charset="-128"/>
                <a:ea typeface="HG丸ｺﾞｼｯｸM-PRO" panose="020F0600000000000000" pitchFamily="50" charset="-128"/>
              </a:rPr>
              <a:t>R</a:t>
            </a:r>
            <a:r>
              <a:rPr lang="ja-JP" altLang="en-US" dirty="0">
                <a:solidFill>
                  <a:schemeClr val="bg1">
                    <a:lumMod val="95000"/>
                  </a:schemeClr>
                </a:solidFill>
                <a:latin typeface="HG丸ｺﾞｼｯｸM-PRO" panose="020F0600000000000000" pitchFamily="50" charset="-128"/>
                <a:ea typeface="HG丸ｺﾞｼｯｸM-PRO" panose="020F0600000000000000" pitchFamily="50" charset="-128"/>
              </a:rPr>
              <a:t>esearcher</a:t>
            </a:r>
          </a:p>
        </p:txBody>
      </p:sp>
      <p:sp>
        <p:nvSpPr>
          <p:cNvPr id="81" name="角丸四角形 80"/>
          <p:cNvSpPr/>
          <p:nvPr/>
        </p:nvSpPr>
        <p:spPr bwMode="auto">
          <a:xfrm>
            <a:off x="2555776" y="5629414"/>
            <a:ext cx="1560689" cy="823922"/>
          </a:xfrm>
          <a:prstGeom prst="roundRect">
            <a:avLst/>
          </a:prstGeom>
          <a:solidFill>
            <a:srgbClr val="00B050"/>
          </a:solidFill>
          <a:ln w="9525" cap="flat" cmpd="sng" algn="ctr">
            <a:solidFill>
              <a:schemeClr val="tx1"/>
            </a:solidFill>
            <a:prstDash val="solid"/>
            <a:round/>
            <a:headEnd type="none" w="med" len="med"/>
            <a:tailEnd type="none" w="med" len="med"/>
          </a:ln>
          <a:effectLst/>
          <a:scene3d>
            <a:camera prst="orthographicFront"/>
            <a:lightRig rig="threePt" dir="t"/>
          </a:scene3d>
          <a:sp3d>
            <a:bevelT w="133350"/>
          </a:sp3d>
        </p:spPr>
        <p:txBody>
          <a:bodyPr wrap="none" lIns="82808" tIns="41404" rIns="82808" bIns="41404" anchor="ctr"/>
          <a:lstStyle/>
          <a:p>
            <a:pPr marL="342158" indent="-342158" algn="ctr" defTabSz="914339">
              <a:defRPr/>
            </a:pPr>
            <a:r>
              <a:rPr lang="en-US" altLang="ja-JP" dirty="0">
                <a:solidFill>
                  <a:schemeClr val="bg1">
                    <a:lumMod val="95000"/>
                  </a:schemeClr>
                </a:solidFill>
                <a:latin typeface="HG丸ｺﾞｼｯｸM-PRO" panose="020F0600000000000000" pitchFamily="50" charset="-128"/>
                <a:ea typeface="HG丸ｺﾞｼｯｸM-PRO" panose="020F0600000000000000" pitchFamily="50" charset="-128"/>
              </a:rPr>
              <a:t>CAMPUS</a:t>
            </a:r>
          </a:p>
          <a:p>
            <a:pPr marL="342158" indent="-342158" algn="ctr" defTabSz="914339">
              <a:defRPr/>
            </a:pPr>
            <a:r>
              <a:rPr lang="ja-JP" altLang="en-US" dirty="0">
                <a:solidFill>
                  <a:schemeClr val="bg1">
                    <a:lumMod val="95000"/>
                  </a:schemeClr>
                </a:solidFill>
                <a:latin typeface="HG丸ｺﾞｼｯｸM-PRO" panose="020F0600000000000000" pitchFamily="50" charset="-128"/>
                <a:ea typeface="HG丸ｺﾞｼｯｸM-PRO" panose="020F0600000000000000" pitchFamily="50" charset="-128"/>
              </a:rPr>
              <a:t>C</a:t>
            </a:r>
            <a:r>
              <a:rPr lang="en-US" altLang="ja-JP" dirty="0">
                <a:solidFill>
                  <a:schemeClr val="bg1">
                    <a:lumMod val="95000"/>
                  </a:schemeClr>
                </a:solidFill>
                <a:latin typeface="HG丸ｺﾞｼｯｸM-PRO" panose="020F0600000000000000" pitchFamily="50" charset="-128"/>
                <a:ea typeface="HG丸ｺﾞｼｯｸM-PRO" panose="020F0600000000000000" pitchFamily="50" charset="-128"/>
              </a:rPr>
              <a:t>REATE</a:t>
            </a:r>
            <a:endParaRPr lang="ja-JP" altLang="en-US" dirty="0">
              <a:solidFill>
                <a:schemeClr val="bg1">
                  <a:lumMod val="95000"/>
                </a:schemeClr>
              </a:solidFill>
              <a:latin typeface="HG丸ｺﾞｼｯｸM-PRO" panose="020F0600000000000000" pitchFamily="50" charset="-128"/>
              <a:ea typeface="HG丸ｺﾞｼｯｸM-PRO" panose="020F0600000000000000" pitchFamily="50" charset="-128"/>
            </a:endParaRPr>
          </a:p>
        </p:txBody>
      </p:sp>
      <p:sp>
        <p:nvSpPr>
          <p:cNvPr id="82" name="テキスト ボックス 34"/>
          <p:cNvSpPr txBox="1">
            <a:spLocks noChangeArrowheads="1"/>
          </p:cNvSpPr>
          <p:nvPr/>
        </p:nvSpPr>
        <p:spPr bwMode="auto">
          <a:xfrm>
            <a:off x="764938" y="5123626"/>
            <a:ext cx="1623335" cy="773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08" tIns="41404" rIns="82808" bIns="41404">
            <a:spAutoFit/>
          </a:bodyPr>
          <a:lstStyle>
            <a:lvl1pPr algn="l" eaLnBrk="0" hangingPunct="0">
              <a:buClr>
                <a:schemeClr val="folHlink"/>
              </a:buClr>
              <a:buSzPct val="60000"/>
              <a:defRPr kumimoji="1" sz="2480">
                <a:solidFill>
                  <a:schemeClr val="tx1"/>
                </a:solidFill>
                <a:latin typeface="HGS創英角ｺﾞｼｯｸUB" pitchFamily="50" charset="-128"/>
                <a:ea typeface="HGS創英角ｺﾞｼｯｸUB" pitchFamily="50" charset="-128"/>
              </a:defRPr>
            </a:lvl1pPr>
            <a:lvl2pPr marL="742950" indent="-285750" algn="l" eaLnBrk="0" hangingPunct="0">
              <a:buClr>
                <a:schemeClr val="hlink"/>
              </a:buClr>
              <a:buSzPct val="55000"/>
              <a:defRPr kumimoji="1" sz="2080">
                <a:solidFill>
                  <a:schemeClr val="tx1"/>
                </a:solidFill>
                <a:latin typeface="HGS創英角ｺﾞｼｯｸUB" pitchFamily="50" charset="-128"/>
                <a:ea typeface="HGS創英角ｺﾞｼｯｸUB" pitchFamily="50" charset="-128"/>
              </a:defRPr>
            </a:lvl2pPr>
            <a:lvl3pPr marL="1143000" indent="-228600" algn="l" eaLnBrk="0" hangingPunct="0">
              <a:buClr>
                <a:schemeClr val="folHlink"/>
              </a:buClr>
              <a:buSzPct val="50000"/>
              <a:defRPr kumimoji="1" sz="1760">
                <a:solidFill>
                  <a:schemeClr val="tx1"/>
                </a:solidFill>
                <a:latin typeface="HGS創英角ｺﾞｼｯｸUB" pitchFamily="50" charset="-128"/>
                <a:ea typeface="HGS創英角ｺﾞｼｯｸUB" pitchFamily="50" charset="-128"/>
              </a:defRPr>
            </a:lvl3pPr>
            <a:lvl4pPr marL="1600200" indent="-228600" algn="l" eaLnBrk="0" hangingPunct="0">
              <a:buClr>
                <a:schemeClr val="accent2"/>
              </a:buClr>
              <a:buSzPct val="55000"/>
              <a:defRPr kumimoji="1" sz="1600">
                <a:solidFill>
                  <a:schemeClr val="tx1"/>
                </a:solidFill>
                <a:latin typeface="HGS創英角ｺﾞｼｯｸUB" pitchFamily="50" charset="-128"/>
                <a:ea typeface="HGS創英角ｺﾞｼｯｸUB" pitchFamily="50" charset="-128"/>
              </a:defRPr>
            </a:lvl4pPr>
            <a:lvl5pPr marL="2057400" indent="-228600" algn="l" eaLnBrk="0" hangingPunct="0">
              <a:buSzPct val="50000"/>
              <a:defRPr kumimoji="1">
                <a:solidFill>
                  <a:schemeClr val="tx1"/>
                </a:solidFill>
                <a:latin typeface="HGS創英角ｺﾞｼｯｸUB" pitchFamily="50" charset="-128"/>
                <a:ea typeface="HGS創英角ｺﾞｼｯｸUB" pitchFamily="50" charset="-128"/>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HGS創英角ｺﾞｼｯｸUB" pitchFamily="50" charset="-128"/>
                <a:ea typeface="HGS創英角ｺﾞｼｯｸUB" pitchFamily="50" charset="-128"/>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HGS創英角ｺﾞｼｯｸUB" pitchFamily="50" charset="-128"/>
                <a:ea typeface="HGS創英角ｺﾞｼｯｸUB" pitchFamily="50" charset="-128"/>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HGS創英角ｺﾞｼｯｸUB" pitchFamily="50" charset="-128"/>
                <a:ea typeface="HGS創英角ｺﾞｼｯｸUB" pitchFamily="50" charset="-128"/>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HGS創英角ｺﾞｼｯｸUB" pitchFamily="50" charset="-128"/>
                <a:ea typeface="HGS創英角ｺﾞｼｯｸUB" pitchFamily="50" charset="-128"/>
              </a:defRPr>
            </a:lvl9pPr>
          </a:lstStyle>
          <a:p>
            <a:pPr algn="ctr" eaLnBrk="1" hangingPunct="1">
              <a:buClr>
                <a:schemeClr val="accent1"/>
              </a:buClr>
              <a:buSzPct val="80000"/>
            </a:pPr>
            <a:r>
              <a:rPr lang="en-US" altLang="ja-JP" sz="1120" b="1" dirty="0">
                <a:latin typeface="HG丸ｺﾞｼｯｸM-PRO" panose="020F0600000000000000" pitchFamily="50" charset="-128"/>
                <a:ea typeface="HG丸ｺﾞｼｯｸM-PRO" panose="020F0600000000000000" pitchFamily="50" charset="-128"/>
              </a:rPr>
              <a:t>C</a:t>
            </a:r>
            <a:r>
              <a:rPr lang="ja-JP" altLang="en-US" sz="1120" b="1" dirty="0">
                <a:latin typeface="HG丸ｺﾞｼｯｸM-PRO" panose="020F0600000000000000" pitchFamily="50" charset="-128"/>
                <a:ea typeface="HG丸ｺﾞｼｯｸM-PRO" panose="020F0600000000000000" pitchFamily="50" charset="-128"/>
              </a:rPr>
              <a:t>onsulting expense</a:t>
            </a:r>
            <a:endParaRPr lang="en-US" altLang="ja-JP" sz="1120" b="1" dirty="0">
              <a:latin typeface="HG丸ｺﾞｼｯｸM-PRO" panose="020F0600000000000000" pitchFamily="50" charset="-128"/>
              <a:ea typeface="HG丸ｺﾞｼｯｸM-PRO" panose="020F0600000000000000" pitchFamily="50" charset="-128"/>
            </a:endParaRPr>
          </a:p>
          <a:p>
            <a:pPr algn="ctr" eaLnBrk="1" hangingPunct="1">
              <a:buClr>
                <a:schemeClr val="accent1"/>
              </a:buClr>
              <a:buSzPct val="80000"/>
            </a:pPr>
            <a:r>
              <a:rPr lang="en-US" altLang="ja-JP" sz="1120" b="1" dirty="0">
                <a:latin typeface="HG丸ｺﾞｼｯｸM-PRO" panose="020F0600000000000000" pitchFamily="50" charset="-128"/>
                <a:ea typeface="HG丸ｺﾞｼｯｸM-PRO" panose="020F0600000000000000" pitchFamily="50" charset="-128"/>
              </a:rPr>
              <a:t>+</a:t>
            </a:r>
          </a:p>
          <a:p>
            <a:pPr algn="ctr" eaLnBrk="1" hangingPunct="1">
              <a:buClr>
                <a:schemeClr val="accent1"/>
              </a:buClr>
              <a:buSzPct val="80000"/>
            </a:pPr>
            <a:r>
              <a:rPr lang="en-US" altLang="ja-JP" sz="1120" b="1" dirty="0">
                <a:latin typeface="HG丸ｺﾞｼｯｸM-PRO" panose="020F0600000000000000" pitchFamily="50" charset="-128"/>
                <a:ea typeface="HG丸ｺﾞｼｯｸM-PRO" panose="020F0600000000000000" pitchFamily="50" charset="-128"/>
              </a:rPr>
              <a:t>P</a:t>
            </a:r>
            <a:r>
              <a:rPr lang="ja-JP" altLang="en-US" sz="1120" b="1" dirty="0">
                <a:latin typeface="HG丸ｺﾞｼｯｸM-PRO" panose="020F0600000000000000" pitchFamily="50" charset="-128"/>
                <a:ea typeface="HG丸ｺﾞｼｯｸM-PRO" panose="020F0600000000000000" pitchFamily="50" charset="-128"/>
              </a:rPr>
              <a:t>ayment </a:t>
            </a:r>
            <a:r>
              <a:rPr lang="en-US" altLang="ja-JP" sz="1120" b="1" dirty="0">
                <a:latin typeface="HG丸ｺﾞｼｯｸM-PRO" panose="020F0600000000000000" pitchFamily="50" charset="-128"/>
                <a:ea typeface="HG丸ｺﾞｼｯｸM-PRO" panose="020F0600000000000000" pitchFamily="50" charset="-128"/>
              </a:rPr>
              <a:t>for</a:t>
            </a:r>
            <a:r>
              <a:rPr lang="ja-JP" altLang="en-US" sz="1120" b="1" dirty="0">
                <a:latin typeface="HG丸ｺﾞｼｯｸM-PRO" panose="020F0600000000000000" pitchFamily="50" charset="-128"/>
                <a:ea typeface="HG丸ｺﾞｼｯｸM-PRO" panose="020F0600000000000000" pitchFamily="50" charset="-128"/>
              </a:rPr>
              <a:t> researchers</a:t>
            </a:r>
          </a:p>
        </p:txBody>
      </p:sp>
      <p:sp>
        <p:nvSpPr>
          <p:cNvPr id="83" name="テキスト ボックス 37"/>
          <p:cNvSpPr txBox="1">
            <a:spLocks noChangeArrowheads="1"/>
          </p:cNvSpPr>
          <p:nvPr/>
        </p:nvSpPr>
        <p:spPr bwMode="auto">
          <a:xfrm>
            <a:off x="465991" y="3808286"/>
            <a:ext cx="1945769" cy="30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08" tIns="41404" rIns="82808" bIns="41404">
            <a:spAutoFit/>
          </a:bodyPr>
          <a:lstStyle>
            <a:lvl1pPr algn="l" eaLnBrk="0" hangingPunct="0">
              <a:buClr>
                <a:schemeClr val="folHlink"/>
              </a:buClr>
              <a:buSzPct val="60000"/>
              <a:defRPr kumimoji="1" sz="2480">
                <a:solidFill>
                  <a:schemeClr val="tx1"/>
                </a:solidFill>
                <a:latin typeface="HGS創英角ｺﾞｼｯｸUB" pitchFamily="50" charset="-128"/>
                <a:ea typeface="HGS創英角ｺﾞｼｯｸUB" pitchFamily="50" charset="-128"/>
              </a:defRPr>
            </a:lvl1pPr>
            <a:lvl2pPr marL="742950" indent="-285750" algn="l" eaLnBrk="0" hangingPunct="0">
              <a:buClr>
                <a:schemeClr val="hlink"/>
              </a:buClr>
              <a:buSzPct val="55000"/>
              <a:defRPr kumimoji="1" sz="2080">
                <a:solidFill>
                  <a:schemeClr val="tx1"/>
                </a:solidFill>
                <a:latin typeface="HGS創英角ｺﾞｼｯｸUB" pitchFamily="50" charset="-128"/>
                <a:ea typeface="HGS創英角ｺﾞｼｯｸUB" pitchFamily="50" charset="-128"/>
              </a:defRPr>
            </a:lvl2pPr>
            <a:lvl3pPr marL="1143000" indent="-228600" algn="l" eaLnBrk="0" hangingPunct="0">
              <a:buClr>
                <a:schemeClr val="folHlink"/>
              </a:buClr>
              <a:buSzPct val="50000"/>
              <a:defRPr kumimoji="1" sz="1760">
                <a:solidFill>
                  <a:schemeClr val="tx1"/>
                </a:solidFill>
                <a:latin typeface="HGS創英角ｺﾞｼｯｸUB" pitchFamily="50" charset="-128"/>
                <a:ea typeface="HGS創英角ｺﾞｼｯｸUB" pitchFamily="50" charset="-128"/>
              </a:defRPr>
            </a:lvl3pPr>
            <a:lvl4pPr marL="1600200" indent="-228600" algn="l" eaLnBrk="0" hangingPunct="0">
              <a:buClr>
                <a:schemeClr val="accent2"/>
              </a:buClr>
              <a:buSzPct val="55000"/>
              <a:defRPr kumimoji="1" sz="1600">
                <a:solidFill>
                  <a:schemeClr val="tx1"/>
                </a:solidFill>
                <a:latin typeface="HGS創英角ｺﾞｼｯｸUB" pitchFamily="50" charset="-128"/>
                <a:ea typeface="HGS創英角ｺﾞｼｯｸUB" pitchFamily="50" charset="-128"/>
              </a:defRPr>
            </a:lvl4pPr>
            <a:lvl5pPr marL="2057400" indent="-228600" algn="l" eaLnBrk="0" hangingPunct="0">
              <a:buSzPct val="50000"/>
              <a:defRPr kumimoji="1">
                <a:solidFill>
                  <a:schemeClr val="tx1"/>
                </a:solidFill>
                <a:latin typeface="HGS創英角ｺﾞｼｯｸUB" pitchFamily="50" charset="-128"/>
                <a:ea typeface="HGS創英角ｺﾞｼｯｸUB" pitchFamily="50" charset="-128"/>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HGS創英角ｺﾞｼｯｸUB" pitchFamily="50" charset="-128"/>
                <a:ea typeface="HGS創英角ｺﾞｼｯｸUB" pitchFamily="50" charset="-128"/>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HGS創英角ｺﾞｼｯｸUB" pitchFamily="50" charset="-128"/>
                <a:ea typeface="HGS創英角ｺﾞｼｯｸUB" pitchFamily="50" charset="-128"/>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HGS創英角ｺﾞｼｯｸUB" pitchFamily="50" charset="-128"/>
                <a:ea typeface="HGS創英角ｺﾞｼｯｸUB" pitchFamily="50" charset="-128"/>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HGS創英角ｺﾞｼｯｸUB" pitchFamily="50" charset="-128"/>
                <a:ea typeface="HGS創英角ｺﾞｼｯｸUB" pitchFamily="50" charset="-128"/>
              </a:defRPr>
            </a:lvl9pPr>
          </a:lstStyle>
          <a:p>
            <a:pPr algn="ctr" eaLnBrk="1" hangingPunct="1">
              <a:buClr>
                <a:schemeClr val="accent1"/>
              </a:buClr>
              <a:buSzPct val="80000"/>
            </a:pPr>
            <a:r>
              <a:rPr lang="ja-JP" altLang="en-US" sz="1440" b="1" dirty="0">
                <a:latin typeface="HG丸ｺﾞｼｯｸM-PRO" pitchFamily="50" charset="-128"/>
                <a:ea typeface="HG丸ｺﾞｼｯｸM-PRO" pitchFamily="50" charset="-128"/>
              </a:rPr>
              <a:t>■</a:t>
            </a:r>
            <a:r>
              <a:rPr lang="en-US" altLang="ja-JP" sz="1440" b="1" dirty="0">
                <a:latin typeface="HG丸ｺﾞｼｯｸM-PRO" pitchFamily="50" charset="-128"/>
                <a:ea typeface="HG丸ｺﾞｼｯｸM-PRO" pitchFamily="50" charset="-128"/>
              </a:rPr>
              <a:t>Flow of costs</a:t>
            </a:r>
            <a:r>
              <a:rPr lang="ja-JP" altLang="en-US" sz="1440" b="1" dirty="0">
                <a:latin typeface="HG丸ｺﾞｼｯｸM-PRO" pitchFamily="50" charset="-128"/>
                <a:ea typeface="HG丸ｺﾞｼｯｸM-PRO" pitchFamily="50" charset="-128"/>
              </a:rPr>
              <a:t>　</a:t>
            </a:r>
          </a:p>
        </p:txBody>
      </p:sp>
      <p:sp>
        <p:nvSpPr>
          <p:cNvPr id="84" name="角丸四角形 38"/>
          <p:cNvSpPr>
            <a:spLocks noChangeArrowheads="1"/>
          </p:cNvSpPr>
          <p:nvPr/>
        </p:nvSpPr>
        <p:spPr bwMode="auto">
          <a:xfrm>
            <a:off x="425725" y="3840122"/>
            <a:ext cx="8250731" cy="2973254"/>
          </a:xfrm>
          <a:prstGeom prst="roundRect">
            <a:avLst>
              <a:gd name="adj" fmla="val 6250"/>
            </a:avLst>
          </a:prstGeom>
          <a:noFill/>
          <a:ln w="1905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lIns="82808" tIns="41404" rIns="82808" bIns="41404" anchor="ctr"/>
          <a:lstStyle>
            <a:lvl1pPr marL="377825" indent="-377825" algn="l" defTabSz="1009650" eaLnBrk="0" hangingPunct="0">
              <a:buClr>
                <a:schemeClr val="folHlink"/>
              </a:buClr>
              <a:buSzPct val="60000"/>
              <a:defRPr kumimoji="1" sz="2480">
                <a:solidFill>
                  <a:schemeClr val="tx1"/>
                </a:solidFill>
                <a:latin typeface="HGS創英角ｺﾞｼｯｸUB" pitchFamily="50" charset="-128"/>
                <a:ea typeface="HGS創英角ｺﾞｼｯｸUB" pitchFamily="50" charset="-128"/>
              </a:defRPr>
            </a:lvl1pPr>
            <a:lvl2pPr marL="742950" indent="-285750" algn="l" defTabSz="1009650" eaLnBrk="0" hangingPunct="0">
              <a:buClr>
                <a:schemeClr val="hlink"/>
              </a:buClr>
              <a:buSzPct val="55000"/>
              <a:defRPr kumimoji="1" sz="2080">
                <a:solidFill>
                  <a:schemeClr val="tx1"/>
                </a:solidFill>
                <a:latin typeface="HGS創英角ｺﾞｼｯｸUB" pitchFamily="50" charset="-128"/>
                <a:ea typeface="HGS創英角ｺﾞｼｯｸUB" pitchFamily="50" charset="-128"/>
              </a:defRPr>
            </a:lvl2pPr>
            <a:lvl3pPr marL="1143000" indent="-228600" algn="l" defTabSz="1009650" eaLnBrk="0" hangingPunct="0">
              <a:buClr>
                <a:schemeClr val="folHlink"/>
              </a:buClr>
              <a:buSzPct val="50000"/>
              <a:defRPr kumimoji="1" sz="1760">
                <a:solidFill>
                  <a:schemeClr val="tx1"/>
                </a:solidFill>
                <a:latin typeface="HGS創英角ｺﾞｼｯｸUB" pitchFamily="50" charset="-128"/>
                <a:ea typeface="HGS創英角ｺﾞｼｯｸUB" pitchFamily="50" charset="-128"/>
              </a:defRPr>
            </a:lvl3pPr>
            <a:lvl4pPr marL="1600200" indent="-228600" algn="l" defTabSz="1009650" eaLnBrk="0" hangingPunct="0">
              <a:buClr>
                <a:schemeClr val="accent2"/>
              </a:buClr>
              <a:buSzPct val="55000"/>
              <a:defRPr kumimoji="1" sz="1600">
                <a:solidFill>
                  <a:schemeClr val="tx1"/>
                </a:solidFill>
                <a:latin typeface="HGS創英角ｺﾞｼｯｸUB" pitchFamily="50" charset="-128"/>
                <a:ea typeface="HGS創英角ｺﾞｼｯｸUB" pitchFamily="50" charset="-128"/>
              </a:defRPr>
            </a:lvl4pPr>
            <a:lvl5pPr marL="2057400" indent="-228600" algn="l" defTabSz="1009650" eaLnBrk="0" hangingPunct="0">
              <a:buSzPct val="50000"/>
              <a:defRPr kumimoji="1">
                <a:solidFill>
                  <a:schemeClr val="tx1"/>
                </a:solidFill>
                <a:latin typeface="HGS創英角ｺﾞｼｯｸUB" pitchFamily="50" charset="-128"/>
                <a:ea typeface="HGS創英角ｺﾞｼｯｸUB" pitchFamily="50" charset="-128"/>
              </a:defRPr>
            </a:lvl5pPr>
            <a:lvl6pPr marL="2514600" indent="-228600" defTabSz="1009650" eaLnBrk="0" fontAlgn="base" hangingPunct="0">
              <a:spcBef>
                <a:spcPct val="20000"/>
              </a:spcBef>
              <a:spcAft>
                <a:spcPct val="0"/>
              </a:spcAft>
              <a:buClr>
                <a:schemeClr val="accent1"/>
              </a:buClr>
              <a:buSzPct val="50000"/>
              <a:buFont typeface="Wingdings" pitchFamily="2" charset="2"/>
              <a:defRPr kumimoji="1">
                <a:solidFill>
                  <a:schemeClr val="tx1"/>
                </a:solidFill>
                <a:latin typeface="HGS創英角ｺﾞｼｯｸUB" pitchFamily="50" charset="-128"/>
                <a:ea typeface="HGS創英角ｺﾞｼｯｸUB" pitchFamily="50" charset="-128"/>
              </a:defRPr>
            </a:lvl6pPr>
            <a:lvl7pPr marL="2971800" indent="-228600" defTabSz="1009650" eaLnBrk="0" fontAlgn="base" hangingPunct="0">
              <a:spcBef>
                <a:spcPct val="20000"/>
              </a:spcBef>
              <a:spcAft>
                <a:spcPct val="0"/>
              </a:spcAft>
              <a:buClr>
                <a:schemeClr val="accent1"/>
              </a:buClr>
              <a:buSzPct val="50000"/>
              <a:buFont typeface="Wingdings" pitchFamily="2" charset="2"/>
              <a:defRPr kumimoji="1">
                <a:solidFill>
                  <a:schemeClr val="tx1"/>
                </a:solidFill>
                <a:latin typeface="HGS創英角ｺﾞｼｯｸUB" pitchFamily="50" charset="-128"/>
                <a:ea typeface="HGS創英角ｺﾞｼｯｸUB" pitchFamily="50" charset="-128"/>
              </a:defRPr>
            </a:lvl7pPr>
            <a:lvl8pPr marL="3429000" indent="-228600" defTabSz="1009650" eaLnBrk="0" fontAlgn="base" hangingPunct="0">
              <a:spcBef>
                <a:spcPct val="20000"/>
              </a:spcBef>
              <a:spcAft>
                <a:spcPct val="0"/>
              </a:spcAft>
              <a:buClr>
                <a:schemeClr val="accent1"/>
              </a:buClr>
              <a:buSzPct val="50000"/>
              <a:buFont typeface="Wingdings" pitchFamily="2" charset="2"/>
              <a:defRPr kumimoji="1">
                <a:solidFill>
                  <a:schemeClr val="tx1"/>
                </a:solidFill>
                <a:latin typeface="HGS創英角ｺﾞｼｯｸUB" pitchFamily="50" charset="-128"/>
                <a:ea typeface="HGS創英角ｺﾞｼｯｸUB" pitchFamily="50" charset="-128"/>
              </a:defRPr>
            </a:lvl8pPr>
            <a:lvl9pPr marL="3886200" indent="-228600" defTabSz="1009650" eaLnBrk="0" fontAlgn="base" hangingPunct="0">
              <a:spcBef>
                <a:spcPct val="20000"/>
              </a:spcBef>
              <a:spcAft>
                <a:spcPct val="0"/>
              </a:spcAft>
              <a:buClr>
                <a:schemeClr val="accent1"/>
              </a:buClr>
              <a:buSzPct val="50000"/>
              <a:buFont typeface="Wingdings" pitchFamily="2" charset="2"/>
              <a:defRPr kumimoji="1">
                <a:solidFill>
                  <a:schemeClr val="tx1"/>
                </a:solidFill>
                <a:latin typeface="HGS創英角ｺﾞｼｯｸUB" pitchFamily="50" charset="-128"/>
                <a:ea typeface="HGS創英角ｺﾞｼｯｸUB" pitchFamily="50" charset="-128"/>
              </a:defRPr>
            </a:lvl9pPr>
          </a:lstStyle>
          <a:p>
            <a:pPr algn="ctr" eaLnBrk="1" hangingPunct="1">
              <a:buClr>
                <a:schemeClr val="accent1"/>
              </a:buClr>
              <a:buSzPct val="80000"/>
            </a:pPr>
            <a:endParaRPr lang="ja-JP" altLang="en-US" sz="1120">
              <a:latin typeface="HG丸ｺﾞｼｯｸM-PRO" panose="020F0600000000000000" pitchFamily="50" charset="-128"/>
              <a:ea typeface="HG丸ｺﾞｼｯｸM-PRO" panose="020F0600000000000000" pitchFamily="50" charset="-128"/>
            </a:endParaRPr>
          </a:p>
        </p:txBody>
      </p:sp>
      <p:sp>
        <p:nvSpPr>
          <p:cNvPr id="85" name="右矢印 39"/>
          <p:cNvSpPr>
            <a:spLocks noChangeArrowheads="1"/>
          </p:cNvSpPr>
          <p:nvPr/>
        </p:nvSpPr>
        <p:spPr bwMode="auto">
          <a:xfrm rot="2827477">
            <a:off x="2396517" y="4940340"/>
            <a:ext cx="743700" cy="626819"/>
          </a:xfrm>
          <a:prstGeom prst="rightArrow">
            <a:avLst>
              <a:gd name="adj1" fmla="val 50000"/>
              <a:gd name="adj2" fmla="val 49975"/>
            </a:avLst>
          </a:prstGeom>
          <a:solidFill>
            <a:srgbClr val="9999FF"/>
          </a:solidFill>
          <a:ln w="9525" algn="ctr">
            <a:solidFill>
              <a:schemeClr val="tx1"/>
            </a:solidFill>
            <a:round/>
            <a:headEnd/>
            <a:tailEnd/>
          </a:ln>
        </p:spPr>
        <p:txBody>
          <a:bodyPr wrap="none" lIns="82808" tIns="41404" rIns="82808" bIns="41404" anchor="ctr"/>
          <a:lstStyle>
            <a:lvl1pPr marL="377825" indent="-377825" algn="l" defTabSz="1009650" eaLnBrk="0" hangingPunct="0">
              <a:buClr>
                <a:schemeClr val="folHlink"/>
              </a:buClr>
              <a:buSzPct val="60000"/>
              <a:defRPr kumimoji="1" sz="2480">
                <a:solidFill>
                  <a:schemeClr val="tx1"/>
                </a:solidFill>
                <a:latin typeface="HGS創英角ｺﾞｼｯｸUB" pitchFamily="50" charset="-128"/>
                <a:ea typeface="HGS創英角ｺﾞｼｯｸUB" pitchFamily="50" charset="-128"/>
              </a:defRPr>
            </a:lvl1pPr>
            <a:lvl2pPr marL="742950" indent="-285750" algn="l" defTabSz="1009650" eaLnBrk="0" hangingPunct="0">
              <a:buClr>
                <a:schemeClr val="hlink"/>
              </a:buClr>
              <a:buSzPct val="55000"/>
              <a:defRPr kumimoji="1" sz="2080">
                <a:solidFill>
                  <a:schemeClr val="tx1"/>
                </a:solidFill>
                <a:latin typeface="HGS創英角ｺﾞｼｯｸUB" pitchFamily="50" charset="-128"/>
                <a:ea typeface="HGS創英角ｺﾞｼｯｸUB" pitchFamily="50" charset="-128"/>
              </a:defRPr>
            </a:lvl2pPr>
            <a:lvl3pPr marL="1143000" indent="-228600" algn="l" defTabSz="1009650" eaLnBrk="0" hangingPunct="0">
              <a:buClr>
                <a:schemeClr val="folHlink"/>
              </a:buClr>
              <a:buSzPct val="50000"/>
              <a:defRPr kumimoji="1" sz="1760">
                <a:solidFill>
                  <a:schemeClr val="tx1"/>
                </a:solidFill>
                <a:latin typeface="HGS創英角ｺﾞｼｯｸUB" pitchFamily="50" charset="-128"/>
                <a:ea typeface="HGS創英角ｺﾞｼｯｸUB" pitchFamily="50" charset="-128"/>
              </a:defRPr>
            </a:lvl3pPr>
            <a:lvl4pPr marL="1600200" indent="-228600" algn="l" defTabSz="1009650" eaLnBrk="0" hangingPunct="0">
              <a:buClr>
                <a:schemeClr val="accent2"/>
              </a:buClr>
              <a:buSzPct val="55000"/>
              <a:defRPr kumimoji="1" sz="1600">
                <a:solidFill>
                  <a:schemeClr val="tx1"/>
                </a:solidFill>
                <a:latin typeface="HGS創英角ｺﾞｼｯｸUB" pitchFamily="50" charset="-128"/>
                <a:ea typeface="HGS創英角ｺﾞｼｯｸUB" pitchFamily="50" charset="-128"/>
              </a:defRPr>
            </a:lvl4pPr>
            <a:lvl5pPr marL="2057400" indent="-228600" algn="l" defTabSz="1009650" eaLnBrk="0" hangingPunct="0">
              <a:buSzPct val="50000"/>
              <a:defRPr kumimoji="1">
                <a:solidFill>
                  <a:schemeClr val="tx1"/>
                </a:solidFill>
                <a:latin typeface="HGS創英角ｺﾞｼｯｸUB" pitchFamily="50" charset="-128"/>
                <a:ea typeface="HGS創英角ｺﾞｼｯｸUB" pitchFamily="50" charset="-128"/>
              </a:defRPr>
            </a:lvl5pPr>
            <a:lvl6pPr marL="2514600" indent="-228600" defTabSz="1009650" eaLnBrk="0" fontAlgn="base" hangingPunct="0">
              <a:spcBef>
                <a:spcPct val="20000"/>
              </a:spcBef>
              <a:spcAft>
                <a:spcPct val="0"/>
              </a:spcAft>
              <a:buClr>
                <a:schemeClr val="accent1"/>
              </a:buClr>
              <a:buSzPct val="50000"/>
              <a:buFont typeface="Wingdings" pitchFamily="2" charset="2"/>
              <a:defRPr kumimoji="1">
                <a:solidFill>
                  <a:schemeClr val="tx1"/>
                </a:solidFill>
                <a:latin typeface="HGS創英角ｺﾞｼｯｸUB" pitchFamily="50" charset="-128"/>
                <a:ea typeface="HGS創英角ｺﾞｼｯｸUB" pitchFamily="50" charset="-128"/>
              </a:defRPr>
            </a:lvl6pPr>
            <a:lvl7pPr marL="2971800" indent="-228600" defTabSz="1009650" eaLnBrk="0" fontAlgn="base" hangingPunct="0">
              <a:spcBef>
                <a:spcPct val="20000"/>
              </a:spcBef>
              <a:spcAft>
                <a:spcPct val="0"/>
              </a:spcAft>
              <a:buClr>
                <a:schemeClr val="accent1"/>
              </a:buClr>
              <a:buSzPct val="50000"/>
              <a:buFont typeface="Wingdings" pitchFamily="2" charset="2"/>
              <a:defRPr kumimoji="1">
                <a:solidFill>
                  <a:schemeClr val="tx1"/>
                </a:solidFill>
                <a:latin typeface="HGS創英角ｺﾞｼｯｸUB" pitchFamily="50" charset="-128"/>
                <a:ea typeface="HGS創英角ｺﾞｼｯｸUB" pitchFamily="50" charset="-128"/>
              </a:defRPr>
            </a:lvl7pPr>
            <a:lvl8pPr marL="3429000" indent="-228600" defTabSz="1009650" eaLnBrk="0" fontAlgn="base" hangingPunct="0">
              <a:spcBef>
                <a:spcPct val="20000"/>
              </a:spcBef>
              <a:spcAft>
                <a:spcPct val="0"/>
              </a:spcAft>
              <a:buClr>
                <a:schemeClr val="accent1"/>
              </a:buClr>
              <a:buSzPct val="50000"/>
              <a:buFont typeface="Wingdings" pitchFamily="2" charset="2"/>
              <a:defRPr kumimoji="1">
                <a:solidFill>
                  <a:schemeClr val="tx1"/>
                </a:solidFill>
                <a:latin typeface="HGS創英角ｺﾞｼｯｸUB" pitchFamily="50" charset="-128"/>
                <a:ea typeface="HGS創英角ｺﾞｼｯｸUB" pitchFamily="50" charset="-128"/>
              </a:defRPr>
            </a:lvl8pPr>
            <a:lvl9pPr marL="3886200" indent="-228600" defTabSz="1009650" eaLnBrk="0" fontAlgn="base" hangingPunct="0">
              <a:spcBef>
                <a:spcPct val="20000"/>
              </a:spcBef>
              <a:spcAft>
                <a:spcPct val="0"/>
              </a:spcAft>
              <a:buClr>
                <a:schemeClr val="accent1"/>
              </a:buClr>
              <a:buSzPct val="50000"/>
              <a:buFont typeface="Wingdings" pitchFamily="2" charset="2"/>
              <a:defRPr kumimoji="1">
                <a:solidFill>
                  <a:schemeClr val="tx1"/>
                </a:solidFill>
                <a:latin typeface="HGS創英角ｺﾞｼｯｸUB" pitchFamily="50" charset="-128"/>
                <a:ea typeface="HGS創英角ｺﾞｼｯｸUB" pitchFamily="50" charset="-128"/>
              </a:defRPr>
            </a:lvl9pPr>
          </a:lstStyle>
          <a:p>
            <a:pPr algn="ctr" eaLnBrk="1" hangingPunct="1">
              <a:buClr>
                <a:schemeClr val="accent1"/>
              </a:buClr>
              <a:buSzPct val="80000"/>
            </a:pPr>
            <a:endParaRPr lang="ja-JP" altLang="en-US" sz="1120">
              <a:latin typeface="HG丸ｺﾞｼｯｸM-PRO" panose="020F0600000000000000" pitchFamily="50" charset="-128"/>
              <a:ea typeface="HG丸ｺﾞｼｯｸM-PRO" panose="020F0600000000000000" pitchFamily="50" charset="-128"/>
            </a:endParaRPr>
          </a:p>
        </p:txBody>
      </p:sp>
      <p:sp>
        <p:nvSpPr>
          <p:cNvPr id="86" name="テキスト ボックス 40"/>
          <p:cNvSpPr txBox="1">
            <a:spLocks noChangeArrowheads="1"/>
          </p:cNvSpPr>
          <p:nvPr/>
        </p:nvSpPr>
        <p:spPr bwMode="auto">
          <a:xfrm>
            <a:off x="4355976" y="5056529"/>
            <a:ext cx="1605558" cy="1117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08" tIns="41404" rIns="82808" bIns="41404">
            <a:spAutoFit/>
          </a:bodyPr>
          <a:lstStyle>
            <a:lvl1pPr algn="l" eaLnBrk="0" hangingPunct="0">
              <a:buClr>
                <a:schemeClr val="folHlink"/>
              </a:buClr>
              <a:buSzPct val="60000"/>
              <a:defRPr kumimoji="1" sz="2480">
                <a:solidFill>
                  <a:schemeClr val="tx1"/>
                </a:solidFill>
                <a:latin typeface="HGS創英角ｺﾞｼｯｸUB" pitchFamily="50" charset="-128"/>
                <a:ea typeface="HGS創英角ｺﾞｼｯｸUB" pitchFamily="50" charset="-128"/>
              </a:defRPr>
            </a:lvl1pPr>
            <a:lvl2pPr marL="742950" indent="-285750" algn="l" eaLnBrk="0" hangingPunct="0">
              <a:buClr>
                <a:schemeClr val="hlink"/>
              </a:buClr>
              <a:buSzPct val="55000"/>
              <a:defRPr kumimoji="1" sz="2080">
                <a:solidFill>
                  <a:schemeClr val="tx1"/>
                </a:solidFill>
                <a:latin typeface="HGS創英角ｺﾞｼｯｸUB" pitchFamily="50" charset="-128"/>
                <a:ea typeface="HGS創英角ｺﾞｼｯｸUB" pitchFamily="50" charset="-128"/>
              </a:defRPr>
            </a:lvl2pPr>
            <a:lvl3pPr marL="1143000" indent="-228600" algn="l" eaLnBrk="0" hangingPunct="0">
              <a:buClr>
                <a:schemeClr val="folHlink"/>
              </a:buClr>
              <a:buSzPct val="50000"/>
              <a:defRPr kumimoji="1" sz="1760">
                <a:solidFill>
                  <a:schemeClr val="tx1"/>
                </a:solidFill>
                <a:latin typeface="HGS創英角ｺﾞｼｯｸUB" pitchFamily="50" charset="-128"/>
                <a:ea typeface="HGS創英角ｺﾞｼｯｸUB" pitchFamily="50" charset="-128"/>
              </a:defRPr>
            </a:lvl3pPr>
            <a:lvl4pPr marL="1600200" indent="-228600" algn="l" eaLnBrk="0" hangingPunct="0">
              <a:buClr>
                <a:schemeClr val="accent2"/>
              </a:buClr>
              <a:buSzPct val="55000"/>
              <a:defRPr kumimoji="1" sz="1600">
                <a:solidFill>
                  <a:schemeClr val="tx1"/>
                </a:solidFill>
                <a:latin typeface="HGS創英角ｺﾞｼｯｸUB" pitchFamily="50" charset="-128"/>
                <a:ea typeface="HGS創英角ｺﾞｼｯｸUB" pitchFamily="50" charset="-128"/>
              </a:defRPr>
            </a:lvl4pPr>
            <a:lvl5pPr marL="2057400" indent="-228600" algn="l" eaLnBrk="0" hangingPunct="0">
              <a:buSzPct val="50000"/>
              <a:defRPr kumimoji="1">
                <a:solidFill>
                  <a:schemeClr val="tx1"/>
                </a:solidFill>
                <a:latin typeface="HGS創英角ｺﾞｼｯｸUB" pitchFamily="50" charset="-128"/>
                <a:ea typeface="HGS創英角ｺﾞｼｯｸUB" pitchFamily="50" charset="-128"/>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HGS創英角ｺﾞｼｯｸUB" pitchFamily="50" charset="-128"/>
                <a:ea typeface="HGS創英角ｺﾞｼｯｸUB" pitchFamily="50" charset="-128"/>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HGS創英角ｺﾞｼｯｸUB" pitchFamily="50" charset="-128"/>
                <a:ea typeface="HGS創英角ｺﾞｼｯｸUB" pitchFamily="50" charset="-128"/>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HGS創英角ｺﾞｼｯｸUB" pitchFamily="50" charset="-128"/>
                <a:ea typeface="HGS創英角ｺﾞｼｯｸUB" pitchFamily="50" charset="-128"/>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HGS創英角ｺﾞｼｯｸUB" pitchFamily="50" charset="-128"/>
                <a:ea typeface="HGS創英角ｺﾞｼｯｸUB" pitchFamily="50" charset="-128"/>
              </a:defRPr>
            </a:lvl9pPr>
          </a:lstStyle>
          <a:p>
            <a:pPr eaLnBrk="1" hangingPunct="1">
              <a:buClr>
                <a:schemeClr val="accent1"/>
              </a:buClr>
              <a:buSzPct val="80000"/>
            </a:pPr>
            <a:r>
              <a:rPr lang="ja-JP" altLang="en-US" sz="1120" b="1" dirty="0">
                <a:latin typeface="HG丸ｺﾞｼｯｸM-PRO" panose="020F0600000000000000" pitchFamily="50" charset="-128"/>
                <a:ea typeface="HG丸ｺﾞｼｯｸM-PRO" panose="020F0600000000000000" pitchFamily="50" charset="-128"/>
              </a:rPr>
              <a:t>・</a:t>
            </a:r>
            <a:r>
              <a:rPr lang="en-US" altLang="ja-JP" sz="1120" b="1" dirty="0">
                <a:latin typeface="HG丸ｺﾞｼｯｸM-PRO" panose="020F0600000000000000" pitchFamily="50" charset="-128"/>
                <a:ea typeface="HG丸ｺﾞｼｯｸM-PRO" panose="020F0600000000000000" pitchFamily="50" charset="-128"/>
              </a:rPr>
              <a:t>J</a:t>
            </a:r>
            <a:r>
              <a:rPr lang="ja-JP" altLang="en-US" sz="1120" b="1" dirty="0">
                <a:latin typeface="HG丸ｺﾞｼｯｸM-PRO" panose="020F0600000000000000" pitchFamily="50" charset="-128"/>
                <a:ea typeface="HG丸ｺﾞｼｯｸM-PRO" panose="020F0600000000000000" pitchFamily="50" charset="-128"/>
              </a:rPr>
              <a:t>oint research</a:t>
            </a:r>
            <a:endParaRPr lang="en-US" altLang="ja-JP" sz="1120" b="1" dirty="0">
              <a:latin typeface="HG丸ｺﾞｼｯｸM-PRO" panose="020F0600000000000000" pitchFamily="50" charset="-128"/>
              <a:ea typeface="HG丸ｺﾞｼｯｸM-PRO" panose="020F0600000000000000" pitchFamily="50" charset="-128"/>
            </a:endParaRPr>
          </a:p>
          <a:p>
            <a:pPr eaLnBrk="1" hangingPunct="1">
              <a:buClr>
                <a:schemeClr val="accent1"/>
              </a:buClr>
              <a:buSzPct val="80000"/>
            </a:pPr>
            <a:r>
              <a:rPr lang="ja-JP" altLang="en-US" sz="1120" b="1" dirty="0">
                <a:latin typeface="HG丸ｺﾞｼｯｸM-PRO" panose="020F0600000000000000" pitchFamily="50" charset="-128"/>
                <a:ea typeface="HG丸ｺﾞｼｯｸM-PRO" panose="020F0600000000000000" pitchFamily="50" charset="-128"/>
              </a:rPr>
              <a:t> 　expenses</a:t>
            </a:r>
            <a:endParaRPr lang="en-US" altLang="ja-JP" sz="1120" b="1" dirty="0">
              <a:latin typeface="HG丸ｺﾞｼｯｸM-PRO" panose="020F0600000000000000" pitchFamily="50" charset="-128"/>
              <a:ea typeface="HG丸ｺﾞｼｯｸM-PRO" panose="020F0600000000000000" pitchFamily="50" charset="-128"/>
            </a:endParaRPr>
          </a:p>
          <a:p>
            <a:pPr eaLnBrk="1" hangingPunct="1">
              <a:buClr>
                <a:schemeClr val="accent1"/>
              </a:buClr>
              <a:buSzPct val="80000"/>
            </a:pPr>
            <a:r>
              <a:rPr lang="ja-JP" altLang="en-US" sz="1120" b="1" dirty="0">
                <a:latin typeface="HG丸ｺﾞｼｯｸM-PRO" panose="020F0600000000000000" pitchFamily="50" charset="-128"/>
                <a:ea typeface="HG丸ｺﾞｼｯｸM-PRO" panose="020F0600000000000000" pitchFamily="50" charset="-128"/>
              </a:rPr>
              <a:t>・</a:t>
            </a:r>
            <a:r>
              <a:rPr lang="en-US" altLang="ja-JP" sz="1120" b="1" dirty="0">
                <a:latin typeface="HG丸ｺﾞｼｯｸM-PRO" panose="020F0600000000000000" pitchFamily="50" charset="-128"/>
                <a:ea typeface="HG丸ｺﾞｼｯｸM-PRO" panose="020F0600000000000000" pitchFamily="50" charset="-128"/>
              </a:rPr>
              <a:t>C</a:t>
            </a:r>
            <a:r>
              <a:rPr lang="ja-JP" altLang="en-US" sz="1120" b="1" dirty="0">
                <a:latin typeface="HG丸ｺﾞｼｯｸM-PRO" panose="020F0600000000000000" pitchFamily="50" charset="-128"/>
                <a:ea typeface="HG丸ｺﾞｼｯｸM-PRO" panose="020F0600000000000000" pitchFamily="50" charset="-128"/>
              </a:rPr>
              <a:t>ost of technical 　</a:t>
            </a:r>
            <a:endParaRPr lang="en-US" altLang="ja-JP" sz="1120" b="1" dirty="0">
              <a:latin typeface="HG丸ｺﾞｼｯｸM-PRO" panose="020F0600000000000000" pitchFamily="50" charset="-128"/>
              <a:ea typeface="HG丸ｺﾞｼｯｸM-PRO" panose="020F0600000000000000" pitchFamily="50" charset="-128"/>
            </a:endParaRPr>
          </a:p>
          <a:p>
            <a:pPr eaLnBrk="1" hangingPunct="1">
              <a:buClr>
                <a:schemeClr val="accent1"/>
              </a:buClr>
              <a:buSzPct val="80000"/>
            </a:pPr>
            <a:r>
              <a:rPr lang="en-US" altLang="ja-JP" sz="1120" b="1" dirty="0">
                <a:latin typeface="HG丸ｺﾞｼｯｸM-PRO" panose="020F0600000000000000" pitchFamily="50" charset="-128"/>
                <a:ea typeface="HG丸ｺﾞｼｯｸM-PRO" panose="020F0600000000000000" pitchFamily="50" charset="-128"/>
              </a:rPr>
              <a:t>   </a:t>
            </a:r>
            <a:r>
              <a:rPr lang="ja-JP" altLang="en-US" sz="1120" b="1" dirty="0">
                <a:latin typeface="HG丸ｺﾞｼｯｸM-PRO" panose="020F0600000000000000" pitchFamily="50" charset="-128"/>
                <a:ea typeface="HG丸ｺﾞｼｯｸM-PRO" panose="020F0600000000000000" pitchFamily="50" charset="-128"/>
              </a:rPr>
              <a:t>guidance</a:t>
            </a:r>
            <a:endParaRPr lang="en-US" altLang="ja-JP" sz="1120" b="1" dirty="0">
              <a:latin typeface="HG丸ｺﾞｼｯｸM-PRO" panose="020F0600000000000000" pitchFamily="50" charset="-128"/>
              <a:ea typeface="HG丸ｺﾞｼｯｸM-PRO" panose="020F0600000000000000" pitchFamily="50" charset="-128"/>
            </a:endParaRPr>
          </a:p>
          <a:p>
            <a:pPr eaLnBrk="1" hangingPunct="1">
              <a:buClr>
                <a:schemeClr val="accent1"/>
              </a:buClr>
              <a:buSzPct val="80000"/>
            </a:pPr>
            <a:r>
              <a:rPr lang="ja-JP" altLang="en-US" sz="1120" b="1" dirty="0">
                <a:latin typeface="HG丸ｺﾞｼｯｸM-PRO" panose="020F0600000000000000" pitchFamily="50" charset="-128"/>
                <a:ea typeface="HG丸ｺﾞｼｯｸM-PRO" panose="020F0600000000000000" pitchFamily="50" charset="-128"/>
              </a:rPr>
              <a:t>・Investigation  </a:t>
            </a:r>
            <a:endParaRPr lang="en-US" altLang="ja-JP" sz="1120" b="1" dirty="0">
              <a:latin typeface="HG丸ｺﾞｼｯｸM-PRO" panose="020F0600000000000000" pitchFamily="50" charset="-128"/>
              <a:ea typeface="HG丸ｺﾞｼｯｸM-PRO" panose="020F0600000000000000" pitchFamily="50" charset="-128"/>
            </a:endParaRPr>
          </a:p>
          <a:p>
            <a:pPr eaLnBrk="1" hangingPunct="1">
              <a:buClr>
                <a:schemeClr val="accent1"/>
              </a:buClr>
              <a:buSzPct val="80000"/>
            </a:pPr>
            <a:r>
              <a:rPr lang="en-US" altLang="ja-JP" sz="1120" b="1" dirty="0">
                <a:latin typeface="HG丸ｺﾞｼｯｸM-PRO" panose="020F0600000000000000" pitchFamily="50" charset="-128"/>
                <a:ea typeface="HG丸ｺﾞｼｯｸM-PRO" panose="020F0600000000000000" pitchFamily="50" charset="-128"/>
              </a:rPr>
              <a:t>   </a:t>
            </a:r>
            <a:r>
              <a:rPr lang="ja-JP" altLang="en-US" sz="1120" b="1" dirty="0">
                <a:latin typeface="HG丸ｺﾞｼｯｸM-PRO" panose="020F0600000000000000" pitchFamily="50" charset="-128"/>
                <a:ea typeface="HG丸ｺﾞｼｯｸM-PRO" panose="020F0600000000000000" pitchFamily="50" charset="-128"/>
              </a:rPr>
              <a:t>expenses, etc.</a:t>
            </a:r>
          </a:p>
        </p:txBody>
      </p:sp>
      <p:sp>
        <p:nvSpPr>
          <p:cNvPr id="87" name="テキスト ボックス 86"/>
          <p:cNvSpPr txBox="1"/>
          <p:nvPr/>
        </p:nvSpPr>
        <p:spPr>
          <a:xfrm>
            <a:off x="4788024" y="2362231"/>
            <a:ext cx="3672408" cy="923330"/>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The joint research is contracted by three parties, and we will participate in the cooperation after the conclusion of the joint research contract.</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88" name="テキスト ボックス 87"/>
          <p:cNvSpPr txBox="1"/>
          <p:nvPr/>
        </p:nvSpPr>
        <p:spPr>
          <a:xfrm>
            <a:off x="5940152" y="4781779"/>
            <a:ext cx="2592288" cy="1754326"/>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The total cost of research and our company consulting will be paid to our company and then paid to the researchers.</a:t>
            </a:r>
          </a:p>
        </p:txBody>
      </p:sp>
      <p:sp>
        <p:nvSpPr>
          <p:cNvPr id="89" name="右矢印 39"/>
          <p:cNvSpPr>
            <a:spLocks noChangeArrowheads="1"/>
          </p:cNvSpPr>
          <p:nvPr/>
        </p:nvSpPr>
        <p:spPr bwMode="auto">
          <a:xfrm rot="19235934">
            <a:off x="3497854" y="4909804"/>
            <a:ext cx="743700" cy="626819"/>
          </a:xfrm>
          <a:prstGeom prst="rightArrow">
            <a:avLst>
              <a:gd name="adj1" fmla="val 50000"/>
              <a:gd name="adj2" fmla="val 49975"/>
            </a:avLst>
          </a:prstGeom>
          <a:solidFill>
            <a:srgbClr val="9999FF"/>
          </a:solidFill>
          <a:ln w="9525" algn="ctr">
            <a:solidFill>
              <a:schemeClr val="tx1"/>
            </a:solidFill>
            <a:round/>
            <a:headEnd/>
            <a:tailEnd/>
          </a:ln>
        </p:spPr>
        <p:txBody>
          <a:bodyPr wrap="none" lIns="82808" tIns="41404" rIns="82808" bIns="41404" anchor="ctr"/>
          <a:lstStyle>
            <a:lvl1pPr marL="377825" indent="-377825" algn="l" defTabSz="1009650" eaLnBrk="0" hangingPunct="0">
              <a:buClr>
                <a:schemeClr val="folHlink"/>
              </a:buClr>
              <a:buSzPct val="60000"/>
              <a:defRPr kumimoji="1" sz="2480">
                <a:solidFill>
                  <a:schemeClr val="tx1"/>
                </a:solidFill>
                <a:latin typeface="HGS創英角ｺﾞｼｯｸUB" pitchFamily="50" charset="-128"/>
                <a:ea typeface="HGS創英角ｺﾞｼｯｸUB" pitchFamily="50" charset="-128"/>
              </a:defRPr>
            </a:lvl1pPr>
            <a:lvl2pPr marL="742950" indent="-285750" algn="l" defTabSz="1009650" eaLnBrk="0" hangingPunct="0">
              <a:buClr>
                <a:schemeClr val="hlink"/>
              </a:buClr>
              <a:buSzPct val="55000"/>
              <a:defRPr kumimoji="1" sz="2080">
                <a:solidFill>
                  <a:schemeClr val="tx1"/>
                </a:solidFill>
                <a:latin typeface="HGS創英角ｺﾞｼｯｸUB" pitchFamily="50" charset="-128"/>
                <a:ea typeface="HGS創英角ｺﾞｼｯｸUB" pitchFamily="50" charset="-128"/>
              </a:defRPr>
            </a:lvl2pPr>
            <a:lvl3pPr marL="1143000" indent="-228600" algn="l" defTabSz="1009650" eaLnBrk="0" hangingPunct="0">
              <a:buClr>
                <a:schemeClr val="folHlink"/>
              </a:buClr>
              <a:buSzPct val="50000"/>
              <a:defRPr kumimoji="1" sz="1760">
                <a:solidFill>
                  <a:schemeClr val="tx1"/>
                </a:solidFill>
                <a:latin typeface="HGS創英角ｺﾞｼｯｸUB" pitchFamily="50" charset="-128"/>
                <a:ea typeface="HGS創英角ｺﾞｼｯｸUB" pitchFamily="50" charset="-128"/>
              </a:defRPr>
            </a:lvl3pPr>
            <a:lvl4pPr marL="1600200" indent="-228600" algn="l" defTabSz="1009650" eaLnBrk="0" hangingPunct="0">
              <a:buClr>
                <a:schemeClr val="accent2"/>
              </a:buClr>
              <a:buSzPct val="55000"/>
              <a:defRPr kumimoji="1" sz="1600">
                <a:solidFill>
                  <a:schemeClr val="tx1"/>
                </a:solidFill>
                <a:latin typeface="HGS創英角ｺﾞｼｯｸUB" pitchFamily="50" charset="-128"/>
                <a:ea typeface="HGS創英角ｺﾞｼｯｸUB" pitchFamily="50" charset="-128"/>
              </a:defRPr>
            </a:lvl4pPr>
            <a:lvl5pPr marL="2057400" indent="-228600" algn="l" defTabSz="1009650" eaLnBrk="0" hangingPunct="0">
              <a:buSzPct val="50000"/>
              <a:defRPr kumimoji="1">
                <a:solidFill>
                  <a:schemeClr val="tx1"/>
                </a:solidFill>
                <a:latin typeface="HGS創英角ｺﾞｼｯｸUB" pitchFamily="50" charset="-128"/>
                <a:ea typeface="HGS創英角ｺﾞｼｯｸUB" pitchFamily="50" charset="-128"/>
              </a:defRPr>
            </a:lvl5pPr>
            <a:lvl6pPr marL="2514600" indent="-228600" defTabSz="1009650" eaLnBrk="0" fontAlgn="base" hangingPunct="0">
              <a:spcBef>
                <a:spcPct val="20000"/>
              </a:spcBef>
              <a:spcAft>
                <a:spcPct val="0"/>
              </a:spcAft>
              <a:buClr>
                <a:schemeClr val="accent1"/>
              </a:buClr>
              <a:buSzPct val="50000"/>
              <a:buFont typeface="Wingdings" pitchFamily="2" charset="2"/>
              <a:defRPr kumimoji="1">
                <a:solidFill>
                  <a:schemeClr val="tx1"/>
                </a:solidFill>
                <a:latin typeface="HGS創英角ｺﾞｼｯｸUB" pitchFamily="50" charset="-128"/>
                <a:ea typeface="HGS創英角ｺﾞｼｯｸUB" pitchFamily="50" charset="-128"/>
              </a:defRPr>
            </a:lvl6pPr>
            <a:lvl7pPr marL="2971800" indent="-228600" defTabSz="1009650" eaLnBrk="0" fontAlgn="base" hangingPunct="0">
              <a:spcBef>
                <a:spcPct val="20000"/>
              </a:spcBef>
              <a:spcAft>
                <a:spcPct val="0"/>
              </a:spcAft>
              <a:buClr>
                <a:schemeClr val="accent1"/>
              </a:buClr>
              <a:buSzPct val="50000"/>
              <a:buFont typeface="Wingdings" pitchFamily="2" charset="2"/>
              <a:defRPr kumimoji="1">
                <a:solidFill>
                  <a:schemeClr val="tx1"/>
                </a:solidFill>
                <a:latin typeface="HGS創英角ｺﾞｼｯｸUB" pitchFamily="50" charset="-128"/>
                <a:ea typeface="HGS創英角ｺﾞｼｯｸUB" pitchFamily="50" charset="-128"/>
              </a:defRPr>
            </a:lvl7pPr>
            <a:lvl8pPr marL="3429000" indent="-228600" defTabSz="1009650" eaLnBrk="0" fontAlgn="base" hangingPunct="0">
              <a:spcBef>
                <a:spcPct val="20000"/>
              </a:spcBef>
              <a:spcAft>
                <a:spcPct val="0"/>
              </a:spcAft>
              <a:buClr>
                <a:schemeClr val="accent1"/>
              </a:buClr>
              <a:buSzPct val="50000"/>
              <a:buFont typeface="Wingdings" pitchFamily="2" charset="2"/>
              <a:defRPr kumimoji="1">
                <a:solidFill>
                  <a:schemeClr val="tx1"/>
                </a:solidFill>
                <a:latin typeface="HGS創英角ｺﾞｼｯｸUB" pitchFamily="50" charset="-128"/>
                <a:ea typeface="HGS創英角ｺﾞｼｯｸUB" pitchFamily="50" charset="-128"/>
              </a:defRPr>
            </a:lvl8pPr>
            <a:lvl9pPr marL="3886200" indent="-228600" defTabSz="1009650" eaLnBrk="0" fontAlgn="base" hangingPunct="0">
              <a:spcBef>
                <a:spcPct val="20000"/>
              </a:spcBef>
              <a:spcAft>
                <a:spcPct val="0"/>
              </a:spcAft>
              <a:buClr>
                <a:schemeClr val="accent1"/>
              </a:buClr>
              <a:buSzPct val="50000"/>
              <a:buFont typeface="Wingdings" pitchFamily="2" charset="2"/>
              <a:defRPr kumimoji="1">
                <a:solidFill>
                  <a:schemeClr val="tx1"/>
                </a:solidFill>
                <a:latin typeface="HGS創英角ｺﾞｼｯｸUB" pitchFamily="50" charset="-128"/>
                <a:ea typeface="HGS創英角ｺﾞｼｯｸUB" pitchFamily="50" charset="-128"/>
              </a:defRPr>
            </a:lvl9pPr>
          </a:lstStyle>
          <a:p>
            <a:pPr algn="ctr" eaLnBrk="1" hangingPunct="1">
              <a:buClr>
                <a:schemeClr val="accent1"/>
              </a:buClr>
              <a:buSzPct val="80000"/>
            </a:pPr>
            <a:endParaRPr lang="ja-JP" altLang="en-US" sz="1120">
              <a:latin typeface="HG丸ｺﾞｼｯｸM-PRO" panose="020F0600000000000000" pitchFamily="50" charset="-128"/>
              <a:ea typeface="HG丸ｺﾞｼｯｸM-PRO" panose="020F0600000000000000" pitchFamily="50" charset="-128"/>
            </a:endParaRPr>
          </a:p>
        </p:txBody>
      </p:sp>
      <p:sp>
        <p:nvSpPr>
          <p:cNvPr id="90" name="テキスト ボックス 34"/>
          <p:cNvSpPr txBox="1">
            <a:spLocks noChangeArrowheads="1"/>
          </p:cNvSpPr>
          <p:nvPr/>
        </p:nvSpPr>
        <p:spPr bwMode="auto">
          <a:xfrm>
            <a:off x="467545" y="1957583"/>
            <a:ext cx="2160238" cy="7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08" tIns="41404" rIns="82808" bIns="41404">
            <a:spAutoFit/>
          </a:bodyPr>
          <a:lstStyle>
            <a:lvl1pPr algn="l" eaLnBrk="0" hangingPunct="0">
              <a:buClr>
                <a:schemeClr val="folHlink"/>
              </a:buClr>
              <a:buSzPct val="60000"/>
              <a:defRPr kumimoji="1" sz="2480">
                <a:solidFill>
                  <a:schemeClr val="tx1"/>
                </a:solidFill>
                <a:latin typeface="HGS創英角ｺﾞｼｯｸUB" pitchFamily="50" charset="-128"/>
                <a:ea typeface="HGS創英角ｺﾞｼｯｸUB" pitchFamily="50" charset="-128"/>
              </a:defRPr>
            </a:lvl1pPr>
            <a:lvl2pPr marL="742950" indent="-285750" algn="l" eaLnBrk="0" hangingPunct="0">
              <a:buClr>
                <a:schemeClr val="hlink"/>
              </a:buClr>
              <a:buSzPct val="55000"/>
              <a:defRPr kumimoji="1" sz="2080">
                <a:solidFill>
                  <a:schemeClr val="tx1"/>
                </a:solidFill>
                <a:latin typeface="HGS創英角ｺﾞｼｯｸUB" pitchFamily="50" charset="-128"/>
                <a:ea typeface="HGS創英角ｺﾞｼｯｸUB" pitchFamily="50" charset="-128"/>
              </a:defRPr>
            </a:lvl2pPr>
            <a:lvl3pPr marL="1143000" indent="-228600" algn="l" eaLnBrk="0" hangingPunct="0">
              <a:buClr>
                <a:schemeClr val="folHlink"/>
              </a:buClr>
              <a:buSzPct val="50000"/>
              <a:defRPr kumimoji="1" sz="1760">
                <a:solidFill>
                  <a:schemeClr val="tx1"/>
                </a:solidFill>
                <a:latin typeface="HGS創英角ｺﾞｼｯｸUB" pitchFamily="50" charset="-128"/>
                <a:ea typeface="HGS創英角ｺﾞｼｯｸUB" pitchFamily="50" charset="-128"/>
              </a:defRPr>
            </a:lvl3pPr>
            <a:lvl4pPr marL="1600200" indent="-228600" algn="l" eaLnBrk="0" hangingPunct="0">
              <a:buClr>
                <a:schemeClr val="accent2"/>
              </a:buClr>
              <a:buSzPct val="55000"/>
              <a:defRPr kumimoji="1" sz="1600">
                <a:solidFill>
                  <a:schemeClr val="tx1"/>
                </a:solidFill>
                <a:latin typeface="HGS創英角ｺﾞｼｯｸUB" pitchFamily="50" charset="-128"/>
                <a:ea typeface="HGS創英角ｺﾞｼｯｸUB" pitchFamily="50" charset="-128"/>
              </a:defRPr>
            </a:lvl4pPr>
            <a:lvl5pPr marL="2057400" indent="-228600" algn="l" eaLnBrk="0" hangingPunct="0">
              <a:buSzPct val="50000"/>
              <a:defRPr kumimoji="1">
                <a:solidFill>
                  <a:schemeClr val="tx1"/>
                </a:solidFill>
                <a:latin typeface="HGS創英角ｺﾞｼｯｸUB" pitchFamily="50" charset="-128"/>
                <a:ea typeface="HGS創英角ｺﾞｼｯｸUB" pitchFamily="50" charset="-128"/>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HGS創英角ｺﾞｼｯｸUB" pitchFamily="50" charset="-128"/>
                <a:ea typeface="HGS創英角ｺﾞｼｯｸUB" pitchFamily="50" charset="-128"/>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HGS創英角ｺﾞｼｯｸUB" pitchFamily="50" charset="-128"/>
                <a:ea typeface="HGS創英角ｺﾞｼｯｸUB" pitchFamily="50" charset="-128"/>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HGS創英角ｺﾞｼｯｸUB" pitchFamily="50" charset="-128"/>
                <a:ea typeface="HGS創英角ｺﾞｼｯｸUB" pitchFamily="50" charset="-128"/>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HGS創英角ｺﾞｼｯｸUB" pitchFamily="50" charset="-128"/>
                <a:ea typeface="HGS創英角ｺﾞｼｯｸUB" pitchFamily="50" charset="-128"/>
              </a:defRPr>
            </a:lvl9pPr>
          </a:lstStyle>
          <a:p>
            <a:pPr eaLnBrk="1" hangingPunct="1">
              <a:buClr>
                <a:schemeClr val="accent1"/>
              </a:buClr>
              <a:buSzPct val="80000"/>
            </a:pPr>
            <a:r>
              <a:rPr lang="ja-JP" altLang="en-US" sz="1100" b="1" dirty="0">
                <a:latin typeface="HG丸ｺﾞｼｯｸM-PRO" panose="020F0600000000000000" pitchFamily="50" charset="-128"/>
                <a:ea typeface="HG丸ｺﾞｼｯｸM-PRO" panose="020F0600000000000000" pitchFamily="50" charset="-128"/>
              </a:rPr>
              <a:t>・Provision of information 　　</a:t>
            </a:r>
            <a:endParaRPr lang="en-US" altLang="ja-JP" sz="1100" b="1" dirty="0">
              <a:latin typeface="HG丸ｺﾞｼｯｸM-PRO" panose="020F0600000000000000" pitchFamily="50" charset="-128"/>
              <a:ea typeface="HG丸ｺﾞｼｯｸM-PRO" panose="020F0600000000000000" pitchFamily="50" charset="-128"/>
            </a:endParaRPr>
          </a:p>
          <a:p>
            <a:pPr eaLnBrk="1" hangingPunct="1">
              <a:buClr>
                <a:schemeClr val="accent1"/>
              </a:buClr>
              <a:buSzPct val="80000"/>
            </a:pPr>
            <a:r>
              <a:rPr lang="en-US" altLang="ja-JP" sz="1100" b="1" dirty="0">
                <a:latin typeface="HG丸ｺﾞｼｯｸM-PRO" panose="020F0600000000000000" pitchFamily="50" charset="-128"/>
                <a:ea typeface="HG丸ｺﾞｼｯｸM-PRO" panose="020F0600000000000000" pitchFamily="50" charset="-128"/>
              </a:rPr>
              <a:t>  </a:t>
            </a:r>
            <a:r>
              <a:rPr lang="ja-JP" altLang="en-US" sz="1100" b="1" dirty="0">
                <a:latin typeface="HG丸ｺﾞｼｯｸM-PRO" panose="020F0600000000000000" pitchFamily="50" charset="-128"/>
                <a:ea typeface="HG丸ｺﾞｼｯｸM-PRO" panose="020F0600000000000000" pitchFamily="50" charset="-128"/>
              </a:rPr>
              <a:t>and materials</a:t>
            </a:r>
            <a:endParaRPr lang="en-US" altLang="ja-JP" sz="1100" b="1" dirty="0">
              <a:latin typeface="HG丸ｺﾞｼｯｸM-PRO" panose="020F0600000000000000" pitchFamily="50" charset="-128"/>
              <a:ea typeface="HG丸ｺﾞｼｯｸM-PRO" panose="020F0600000000000000" pitchFamily="50" charset="-128"/>
            </a:endParaRPr>
          </a:p>
          <a:p>
            <a:pPr eaLnBrk="1" hangingPunct="1">
              <a:buClr>
                <a:schemeClr val="accent1"/>
              </a:buClr>
              <a:buSzPct val="80000"/>
            </a:pPr>
            <a:r>
              <a:rPr lang="ja-JP" altLang="en-US" sz="1100" b="1" dirty="0">
                <a:latin typeface="HG丸ｺﾞｼｯｸM-PRO" panose="020F0600000000000000" pitchFamily="50" charset="-128"/>
                <a:ea typeface="HG丸ｺﾞｼｯｸM-PRO" panose="020F0600000000000000" pitchFamily="50" charset="-128"/>
              </a:rPr>
              <a:t>・Evaluation and analysis, 　  </a:t>
            </a:r>
            <a:endParaRPr lang="en-US" altLang="ja-JP" sz="1100" b="1" dirty="0">
              <a:latin typeface="HG丸ｺﾞｼｯｸM-PRO" panose="020F0600000000000000" pitchFamily="50" charset="-128"/>
              <a:ea typeface="HG丸ｺﾞｼｯｸM-PRO" panose="020F0600000000000000" pitchFamily="50" charset="-128"/>
            </a:endParaRPr>
          </a:p>
          <a:p>
            <a:pPr eaLnBrk="1" hangingPunct="1">
              <a:buClr>
                <a:schemeClr val="accent1"/>
              </a:buClr>
              <a:buSzPct val="80000"/>
            </a:pPr>
            <a:r>
              <a:rPr lang="en-US" altLang="ja-JP" sz="1100" b="1" dirty="0">
                <a:latin typeface="HG丸ｺﾞｼｯｸM-PRO" panose="020F0600000000000000" pitchFamily="50" charset="-128"/>
                <a:ea typeface="HG丸ｺﾞｼｯｸM-PRO" panose="020F0600000000000000" pitchFamily="50" charset="-128"/>
              </a:rPr>
              <a:t>   </a:t>
            </a:r>
            <a:r>
              <a:rPr lang="ja-JP" altLang="en-US" sz="1100" b="1" dirty="0">
                <a:latin typeface="HG丸ｺﾞｼｯｸM-PRO" panose="020F0600000000000000" pitchFamily="50" charset="-128"/>
                <a:ea typeface="HG丸ｺﾞｼｯｸM-PRO" panose="020F0600000000000000" pitchFamily="50" charset="-128"/>
              </a:rPr>
              <a:t>etc.</a:t>
            </a:r>
          </a:p>
        </p:txBody>
      </p:sp>
      <p:sp>
        <p:nvSpPr>
          <p:cNvPr id="91" name="テキスト ボックス 34"/>
          <p:cNvSpPr txBox="1">
            <a:spLocks noChangeArrowheads="1"/>
          </p:cNvSpPr>
          <p:nvPr/>
        </p:nvSpPr>
        <p:spPr bwMode="auto">
          <a:xfrm>
            <a:off x="5828985" y="1341345"/>
            <a:ext cx="2127391" cy="600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08" tIns="41404" rIns="82808" bIns="41404">
            <a:spAutoFit/>
          </a:bodyPr>
          <a:lstStyle>
            <a:lvl1pPr algn="l" eaLnBrk="0" hangingPunct="0">
              <a:buClr>
                <a:schemeClr val="folHlink"/>
              </a:buClr>
              <a:buSzPct val="60000"/>
              <a:defRPr kumimoji="1" sz="2480">
                <a:solidFill>
                  <a:schemeClr val="tx1"/>
                </a:solidFill>
                <a:latin typeface="HGS創英角ｺﾞｼｯｸUB" pitchFamily="50" charset="-128"/>
                <a:ea typeface="HGS創英角ｺﾞｼｯｸUB" pitchFamily="50" charset="-128"/>
              </a:defRPr>
            </a:lvl1pPr>
            <a:lvl2pPr marL="742950" indent="-285750" algn="l" eaLnBrk="0" hangingPunct="0">
              <a:buClr>
                <a:schemeClr val="hlink"/>
              </a:buClr>
              <a:buSzPct val="55000"/>
              <a:defRPr kumimoji="1" sz="2080">
                <a:solidFill>
                  <a:schemeClr val="tx1"/>
                </a:solidFill>
                <a:latin typeface="HGS創英角ｺﾞｼｯｸUB" pitchFamily="50" charset="-128"/>
                <a:ea typeface="HGS創英角ｺﾞｼｯｸUB" pitchFamily="50" charset="-128"/>
              </a:defRPr>
            </a:lvl2pPr>
            <a:lvl3pPr marL="1143000" indent="-228600" algn="l" eaLnBrk="0" hangingPunct="0">
              <a:buClr>
                <a:schemeClr val="folHlink"/>
              </a:buClr>
              <a:buSzPct val="50000"/>
              <a:defRPr kumimoji="1" sz="1760">
                <a:solidFill>
                  <a:schemeClr val="tx1"/>
                </a:solidFill>
                <a:latin typeface="HGS創英角ｺﾞｼｯｸUB" pitchFamily="50" charset="-128"/>
                <a:ea typeface="HGS創英角ｺﾞｼｯｸUB" pitchFamily="50" charset="-128"/>
              </a:defRPr>
            </a:lvl3pPr>
            <a:lvl4pPr marL="1600200" indent="-228600" algn="l" eaLnBrk="0" hangingPunct="0">
              <a:buClr>
                <a:schemeClr val="accent2"/>
              </a:buClr>
              <a:buSzPct val="55000"/>
              <a:defRPr kumimoji="1" sz="1600">
                <a:solidFill>
                  <a:schemeClr val="tx1"/>
                </a:solidFill>
                <a:latin typeface="HGS創英角ｺﾞｼｯｸUB" pitchFamily="50" charset="-128"/>
                <a:ea typeface="HGS創英角ｺﾞｼｯｸUB" pitchFamily="50" charset="-128"/>
              </a:defRPr>
            </a:lvl4pPr>
            <a:lvl5pPr marL="2057400" indent="-228600" algn="l" eaLnBrk="0" hangingPunct="0">
              <a:buSzPct val="50000"/>
              <a:defRPr kumimoji="1">
                <a:solidFill>
                  <a:schemeClr val="tx1"/>
                </a:solidFill>
                <a:latin typeface="HGS創英角ｺﾞｼｯｸUB" pitchFamily="50" charset="-128"/>
                <a:ea typeface="HGS創英角ｺﾞｼｯｸUB" pitchFamily="50" charset="-128"/>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HGS創英角ｺﾞｼｯｸUB" pitchFamily="50" charset="-128"/>
                <a:ea typeface="HGS創英角ｺﾞｼｯｸUB" pitchFamily="50" charset="-128"/>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HGS創英角ｺﾞｼｯｸUB" pitchFamily="50" charset="-128"/>
                <a:ea typeface="HGS創英角ｺﾞｼｯｸUB" pitchFamily="50" charset="-128"/>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HGS創英角ｺﾞｼｯｸUB" pitchFamily="50" charset="-128"/>
                <a:ea typeface="HGS創英角ｺﾞｼｯｸUB" pitchFamily="50" charset="-128"/>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HGS創英角ｺﾞｼｯｸUB" pitchFamily="50" charset="-128"/>
                <a:ea typeface="HGS創英角ｺﾞｼｯｸUB" pitchFamily="50" charset="-128"/>
              </a:defRPr>
            </a:lvl9pPr>
          </a:lstStyle>
          <a:p>
            <a:pPr algn="ctr" eaLnBrk="1" hangingPunct="1">
              <a:buClr>
                <a:schemeClr val="accent1"/>
              </a:buClr>
              <a:buSzPct val="80000"/>
            </a:pPr>
            <a:r>
              <a:rPr lang="en-US" altLang="ja-JP" sz="1120" b="1" dirty="0">
                <a:latin typeface="HG丸ｺﾞｼｯｸM-PRO" panose="020F0600000000000000" pitchFamily="50" charset="-128"/>
                <a:ea typeface="HG丸ｺﾞｼｯｸM-PRO" panose="020F0600000000000000" pitchFamily="50" charset="-128"/>
              </a:rPr>
              <a:t>E</a:t>
            </a:r>
            <a:r>
              <a:rPr lang="ja-JP" altLang="en-US" sz="1120" b="1" dirty="0">
                <a:latin typeface="HG丸ｺﾞｼｯｸM-PRO" panose="020F0600000000000000" pitchFamily="50" charset="-128"/>
                <a:ea typeface="HG丸ｺﾞｼｯｸM-PRO" panose="020F0600000000000000" pitchFamily="50" charset="-128"/>
              </a:rPr>
              <a:t>xperiment and algorithm construction</a:t>
            </a:r>
            <a:endParaRPr lang="en-US" altLang="ja-JP" sz="1120" b="1" dirty="0">
              <a:latin typeface="HG丸ｺﾞｼｯｸM-PRO" panose="020F0600000000000000" pitchFamily="50" charset="-128"/>
              <a:ea typeface="HG丸ｺﾞｼｯｸM-PRO" panose="020F0600000000000000" pitchFamily="50" charset="-128"/>
            </a:endParaRPr>
          </a:p>
          <a:p>
            <a:pPr algn="ctr" eaLnBrk="1" hangingPunct="1">
              <a:buClr>
                <a:schemeClr val="accent1"/>
              </a:buClr>
              <a:buSzPct val="80000"/>
            </a:pPr>
            <a:r>
              <a:rPr lang="ja-JP" altLang="en-US" sz="1120" b="1" dirty="0">
                <a:latin typeface="HG丸ｺﾞｼｯｸM-PRO" panose="020F0600000000000000" pitchFamily="50" charset="-128"/>
                <a:ea typeface="HG丸ｺﾞｼｯｸM-PRO" panose="020F0600000000000000" pitchFamily="50" charset="-128"/>
              </a:rPr>
              <a:t>Evaluation, analysis, etc.</a:t>
            </a:r>
            <a:endParaRPr lang="en-US" altLang="ja-JP" sz="1120" b="1" dirty="0">
              <a:latin typeface="HG丸ｺﾞｼｯｸM-PRO" panose="020F0600000000000000" pitchFamily="50" charset="-128"/>
              <a:ea typeface="HG丸ｺﾞｼｯｸM-PRO" panose="020F0600000000000000" pitchFamily="50" charset="-128"/>
            </a:endParaRPr>
          </a:p>
        </p:txBody>
      </p:sp>
      <p:sp>
        <p:nvSpPr>
          <p:cNvPr id="92" name="テキスト ボックス 34"/>
          <p:cNvSpPr txBox="1">
            <a:spLocks noChangeArrowheads="1"/>
          </p:cNvSpPr>
          <p:nvPr/>
        </p:nvSpPr>
        <p:spPr bwMode="auto">
          <a:xfrm>
            <a:off x="323528" y="2924944"/>
            <a:ext cx="2664297" cy="773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08" tIns="41404" rIns="82808" bIns="41404">
            <a:spAutoFit/>
          </a:bodyPr>
          <a:lstStyle>
            <a:lvl1pPr algn="l" eaLnBrk="0" hangingPunct="0">
              <a:buClr>
                <a:schemeClr val="folHlink"/>
              </a:buClr>
              <a:buSzPct val="60000"/>
              <a:defRPr kumimoji="1" sz="2480">
                <a:solidFill>
                  <a:schemeClr val="tx1"/>
                </a:solidFill>
                <a:latin typeface="HGS創英角ｺﾞｼｯｸUB" pitchFamily="50" charset="-128"/>
                <a:ea typeface="HGS創英角ｺﾞｼｯｸUB" pitchFamily="50" charset="-128"/>
              </a:defRPr>
            </a:lvl1pPr>
            <a:lvl2pPr marL="742950" indent="-285750" algn="l" eaLnBrk="0" hangingPunct="0">
              <a:buClr>
                <a:schemeClr val="hlink"/>
              </a:buClr>
              <a:buSzPct val="55000"/>
              <a:defRPr kumimoji="1" sz="2080">
                <a:solidFill>
                  <a:schemeClr val="tx1"/>
                </a:solidFill>
                <a:latin typeface="HGS創英角ｺﾞｼｯｸUB" pitchFamily="50" charset="-128"/>
                <a:ea typeface="HGS創英角ｺﾞｼｯｸUB" pitchFamily="50" charset="-128"/>
              </a:defRPr>
            </a:lvl2pPr>
            <a:lvl3pPr marL="1143000" indent="-228600" algn="l" eaLnBrk="0" hangingPunct="0">
              <a:buClr>
                <a:schemeClr val="folHlink"/>
              </a:buClr>
              <a:buSzPct val="50000"/>
              <a:defRPr kumimoji="1" sz="1760">
                <a:solidFill>
                  <a:schemeClr val="tx1"/>
                </a:solidFill>
                <a:latin typeface="HGS創英角ｺﾞｼｯｸUB" pitchFamily="50" charset="-128"/>
                <a:ea typeface="HGS創英角ｺﾞｼｯｸUB" pitchFamily="50" charset="-128"/>
              </a:defRPr>
            </a:lvl3pPr>
            <a:lvl4pPr marL="1600200" indent="-228600" algn="l" eaLnBrk="0" hangingPunct="0">
              <a:buClr>
                <a:schemeClr val="accent2"/>
              </a:buClr>
              <a:buSzPct val="55000"/>
              <a:defRPr kumimoji="1" sz="1600">
                <a:solidFill>
                  <a:schemeClr val="tx1"/>
                </a:solidFill>
                <a:latin typeface="HGS創英角ｺﾞｼｯｸUB" pitchFamily="50" charset="-128"/>
                <a:ea typeface="HGS創英角ｺﾞｼｯｸUB" pitchFamily="50" charset="-128"/>
              </a:defRPr>
            </a:lvl4pPr>
            <a:lvl5pPr marL="2057400" indent="-228600" algn="l" eaLnBrk="0" hangingPunct="0">
              <a:buSzPct val="50000"/>
              <a:defRPr kumimoji="1">
                <a:solidFill>
                  <a:schemeClr val="tx1"/>
                </a:solidFill>
                <a:latin typeface="HGS創英角ｺﾞｼｯｸUB" pitchFamily="50" charset="-128"/>
                <a:ea typeface="HGS創英角ｺﾞｼｯｸUB" pitchFamily="50" charset="-128"/>
              </a:defRPr>
            </a:lvl5pPr>
            <a:lvl6pPr marL="25146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HGS創英角ｺﾞｼｯｸUB" pitchFamily="50" charset="-128"/>
                <a:ea typeface="HGS創英角ｺﾞｼｯｸUB" pitchFamily="50" charset="-128"/>
              </a:defRPr>
            </a:lvl6pPr>
            <a:lvl7pPr marL="29718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HGS創英角ｺﾞｼｯｸUB" pitchFamily="50" charset="-128"/>
                <a:ea typeface="HGS創英角ｺﾞｼｯｸUB" pitchFamily="50" charset="-128"/>
              </a:defRPr>
            </a:lvl7pPr>
            <a:lvl8pPr marL="34290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HGS創英角ｺﾞｼｯｸUB" pitchFamily="50" charset="-128"/>
                <a:ea typeface="HGS創英角ｺﾞｼｯｸUB" pitchFamily="50" charset="-128"/>
              </a:defRPr>
            </a:lvl8pPr>
            <a:lvl9pPr marL="3886200" indent="-228600" eaLnBrk="0" fontAlgn="base" hangingPunct="0">
              <a:spcBef>
                <a:spcPct val="20000"/>
              </a:spcBef>
              <a:spcAft>
                <a:spcPct val="0"/>
              </a:spcAft>
              <a:buClr>
                <a:schemeClr val="accent1"/>
              </a:buClr>
              <a:buSzPct val="50000"/>
              <a:buFont typeface="Wingdings" pitchFamily="2" charset="2"/>
              <a:defRPr kumimoji="1">
                <a:solidFill>
                  <a:schemeClr val="tx1"/>
                </a:solidFill>
                <a:latin typeface="HGS創英角ｺﾞｼｯｸUB" pitchFamily="50" charset="-128"/>
                <a:ea typeface="HGS創英角ｺﾞｼｯｸUB" pitchFamily="50" charset="-128"/>
              </a:defRPr>
            </a:lvl9pPr>
          </a:lstStyle>
          <a:p>
            <a:pPr eaLnBrk="1" hangingPunct="1">
              <a:buClr>
                <a:schemeClr val="accent1"/>
              </a:buClr>
              <a:buSzPct val="80000"/>
            </a:pPr>
            <a:r>
              <a:rPr lang="ja-JP" altLang="en-US" sz="1120" b="1" dirty="0">
                <a:latin typeface="HG丸ｺﾞｼｯｸM-PRO" panose="020F0600000000000000" pitchFamily="50" charset="-128"/>
                <a:ea typeface="HG丸ｺﾞｼｯｸM-PRO" panose="020F0600000000000000" pitchFamily="50" charset="-128"/>
              </a:rPr>
              <a:t>・Progress management </a:t>
            </a:r>
            <a:endParaRPr lang="en-US" altLang="ja-JP" sz="1120" b="1" dirty="0">
              <a:latin typeface="HG丸ｺﾞｼｯｸM-PRO" panose="020F0600000000000000" pitchFamily="50" charset="-128"/>
              <a:ea typeface="HG丸ｺﾞｼｯｸM-PRO" panose="020F0600000000000000" pitchFamily="50" charset="-128"/>
            </a:endParaRPr>
          </a:p>
          <a:p>
            <a:pPr eaLnBrk="1" hangingPunct="1">
              <a:buClr>
                <a:schemeClr val="accent1"/>
              </a:buClr>
              <a:buSzPct val="80000"/>
            </a:pPr>
            <a:r>
              <a:rPr lang="en-US" altLang="ja-JP" sz="1120" b="1" dirty="0">
                <a:latin typeface="HG丸ｺﾞｼｯｸM-PRO" panose="020F0600000000000000" pitchFamily="50" charset="-128"/>
                <a:ea typeface="HG丸ｺﾞｼｯｸM-PRO" panose="020F0600000000000000" pitchFamily="50" charset="-128"/>
              </a:rPr>
              <a:t>   </a:t>
            </a:r>
            <a:r>
              <a:rPr lang="ja-JP" altLang="en-US" sz="1120" b="1" dirty="0">
                <a:latin typeface="HG丸ｺﾞｼｯｸM-PRO" panose="020F0600000000000000" pitchFamily="50" charset="-128"/>
                <a:ea typeface="HG丸ｺﾞｼｯｸM-PRO" panose="020F0600000000000000" pitchFamily="50" charset="-128"/>
              </a:rPr>
              <a:t>and response </a:t>
            </a:r>
            <a:r>
              <a:rPr lang="en-US" altLang="ja-JP" sz="1120" b="1" dirty="0">
                <a:latin typeface="HG丸ｺﾞｼｯｸM-PRO" panose="020F0600000000000000" pitchFamily="50" charset="-128"/>
                <a:ea typeface="HG丸ｺﾞｼｯｸM-PRO" panose="020F0600000000000000" pitchFamily="50" charset="-128"/>
              </a:rPr>
              <a:t>to </a:t>
            </a:r>
            <a:r>
              <a:rPr lang="ja-JP" altLang="en-US" sz="1120" b="1" dirty="0">
                <a:latin typeface="HG丸ｺﾞｼｯｸM-PRO" panose="020F0600000000000000" pitchFamily="50" charset="-128"/>
                <a:ea typeface="HG丸ｺﾞｼｯｸM-PRO" panose="020F0600000000000000" pitchFamily="50" charset="-128"/>
              </a:rPr>
              <a:t>complaints</a:t>
            </a:r>
            <a:endParaRPr lang="en-US" altLang="ja-JP" sz="1120" b="1" dirty="0">
              <a:latin typeface="HG丸ｺﾞｼｯｸM-PRO" panose="020F0600000000000000" pitchFamily="50" charset="-128"/>
              <a:ea typeface="HG丸ｺﾞｼｯｸM-PRO" panose="020F0600000000000000" pitchFamily="50" charset="-128"/>
            </a:endParaRPr>
          </a:p>
          <a:p>
            <a:pPr eaLnBrk="1" hangingPunct="1">
              <a:buClr>
                <a:schemeClr val="accent1"/>
              </a:buClr>
              <a:buSzPct val="80000"/>
            </a:pPr>
            <a:r>
              <a:rPr lang="ja-JP" altLang="en-US" sz="1120" b="1" dirty="0">
                <a:latin typeface="HG丸ｺﾞｼｯｸM-PRO" panose="020F0600000000000000" pitchFamily="50" charset="-128"/>
                <a:ea typeface="HG丸ｺﾞｼｯｸM-PRO" panose="020F0600000000000000" pitchFamily="50" charset="-128"/>
              </a:rPr>
              <a:t>・Support for intellectual property </a:t>
            </a:r>
            <a:endParaRPr lang="en-US" altLang="ja-JP" sz="1120" b="1" dirty="0">
              <a:latin typeface="HG丸ｺﾞｼｯｸM-PRO" panose="020F0600000000000000" pitchFamily="50" charset="-128"/>
              <a:ea typeface="HG丸ｺﾞｼｯｸM-PRO" panose="020F0600000000000000" pitchFamily="50" charset="-128"/>
            </a:endParaRPr>
          </a:p>
          <a:p>
            <a:pPr eaLnBrk="1" hangingPunct="1">
              <a:buClr>
                <a:schemeClr val="accent1"/>
              </a:buClr>
              <a:buSzPct val="80000"/>
            </a:pPr>
            <a:r>
              <a:rPr lang="en-US" altLang="ja-JP" sz="1120" b="1" dirty="0">
                <a:latin typeface="HG丸ｺﾞｼｯｸM-PRO" panose="020F0600000000000000" pitchFamily="50" charset="-128"/>
                <a:ea typeface="HG丸ｺﾞｼｯｸM-PRO" panose="020F0600000000000000" pitchFamily="50" charset="-128"/>
              </a:rPr>
              <a:t>   </a:t>
            </a:r>
            <a:r>
              <a:rPr lang="ja-JP" altLang="en-US" sz="1120" b="1" dirty="0">
                <a:latin typeface="HG丸ｺﾞｼｯｸM-PRO" panose="020F0600000000000000" pitchFamily="50" charset="-128"/>
                <a:ea typeface="HG丸ｺﾞｼｯｸM-PRO" panose="020F0600000000000000" pitchFamily="50" charset="-128"/>
              </a:rPr>
              <a:t>negotiations</a:t>
            </a:r>
          </a:p>
        </p:txBody>
      </p:sp>
      <p:sp>
        <p:nvSpPr>
          <p:cNvPr id="2" name="スライド番号プレースホルダー 1"/>
          <p:cNvSpPr>
            <a:spLocks noGrp="1"/>
          </p:cNvSpPr>
          <p:nvPr>
            <p:ph type="sldNum" sz="quarter" idx="12"/>
          </p:nvPr>
        </p:nvSpPr>
        <p:spPr>
          <a:xfrm>
            <a:off x="6902896" y="6448251"/>
            <a:ext cx="2133600" cy="365125"/>
          </a:xfrm>
        </p:spPr>
        <p:txBody>
          <a:bodyPr/>
          <a:lstStyle/>
          <a:p>
            <a:fld id="{2B7DEB09-D5FE-45AD-B163-756E177F58ED}" type="slidenum">
              <a:rPr kumimoji="1" lang="ja-JP" altLang="en-US" smtClean="0"/>
              <a:t>20</a:t>
            </a:fld>
            <a:endParaRPr kumimoji="1" lang="ja-JP" altLang="en-US"/>
          </a:p>
        </p:txBody>
      </p:sp>
    </p:spTree>
    <p:extLst>
      <p:ext uri="{BB962C8B-B14F-4D97-AF65-F5344CB8AC3E}">
        <p14:creationId xmlns:p14="http://schemas.microsoft.com/office/powerpoint/2010/main" val="3753780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0"/>
          </p:nvPr>
        </p:nvSpPr>
        <p:spPr/>
        <p:txBody>
          <a:bodyPr/>
          <a:lstStyle/>
          <a:p>
            <a:pPr>
              <a:defRPr/>
            </a:pPr>
            <a:r>
              <a:rPr lang="en-US" altLang="ja-JP">
                <a:solidFill>
                  <a:srgbClr val="000000"/>
                </a:solidFill>
              </a:rPr>
              <a:t>-</a:t>
            </a:r>
            <a:fld id="{525DE1EA-DBF8-4437-B43D-03D0E8C3E3BF}" type="slidenum">
              <a:rPr lang="en-US" altLang="ja-JP" smtClean="0">
                <a:solidFill>
                  <a:srgbClr val="000000"/>
                </a:solidFill>
              </a:rPr>
              <a:pPr>
                <a:defRPr/>
              </a:pPr>
              <a:t>21</a:t>
            </a:fld>
            <a:r>
              <a:rPr lang="en-US" altLang="ja-JP">
                <a:solidFill>
                  <a:srgbClr val="000000"/>
                </a:solidFill>
              </a:rPr>
              <a:t>-</a:t>
            </a:r>
          </a:p>
        </p:txBody>
      </p:sp>
      <p:pic>
        <p:nvPicPr>
          <p:cNvPr id="7" name="図 6"/>
          <p:cNvPicPr>
            <a:picLocks noChangeAspect="1"/>
          </p:cNvPicPr>
          <p:nvPr/>
        </p:nvPicPr>
        <p:blipFill>
          <a:blip r:embed="rId2"/>
          <a:stretch>
            <a:fillRect/>
          </a:stretch>
        </p:blipFill>
        <p:spPr>
          <a:xfrm>
            <a:off x="267810" y="1171098"/>
            <a:ext cx="8876190" cy="5714286"/>
          </a:xfrm>
          <a:prstGeom prst="rect">
            <a:avLst/>
          </a:prstGeom>
        </p:spPr>
      </p:pic>
      <p:pic>
        <p:nvPicPr>
          <p:cNvPr id="8" name="図 7"/>
          <p:cNvPicPr>
            <a:picLocks noChangeAspect="1"/>
          </p:cNvPicPr>
          <p:nvPr/>
        </p:nvPicPr>
        <p:blipFill>
          <a:blip r:embed="rId3"/>
          <a:stretch>
            <a:fillRect/>
          </a:stretch>
        </p:blipFill>
        <p:spPr>
          <a:xfrm>
            <a:off x="277247" y="620688"/>
            <a:ext cx="5666667" cy="552381"/>
          </a:xfrm>
          <a:prstGeom prst="rect">
            <a:avLst/>
          </a:prstGeom>
        </p:spPr>
      </p:pic>
      <p:sp>
        <p:nvSpPr>
          <p:cNvPr id="2" name="正方形/長方形 1"/>
          <p:cNvSpPr/>
          <p:nvPr/>
        </p:nvSpPr>
        <p:spPr>
          <a:xfrm>
            <a:off x="218255" y="71626"/>
            <a:ext cx="4767652" cy="477054"/>
          </a:xfrm>
          <a:prstGeom prst="rect">
            <a:avLst/>
          </a:prstGeom>
        </p:spPr>
        <p:txBody>
          <a:bodyPr wrap="none">
            <a:spAutoFit/>
          </a:bodyPr>
          <a:lstStyle/>
          <a:p>
            <a:pPr lvl="0"/>
            <a:r>
              <a:rPr lang="en-US" altLang="ja-JP" sz="2500" b="1" dirty="0">
                <a:latin typeface="HG丸ｺﾞｼｯｸM-PRO" panose="020F0600000000000000" pitchFamily="50" charset="-128"/>
                <a:ea typeface="HG丸ｺﾞｼｯｸM-PRO" panose="020F0600000000000000" pitchFamily="50" charset="-128"/>
              </a:rPr>
              <a:t>3.International collaboration</a:t>
            </a:r>
            <a:endParaRPr lang="ja-JP" altLang="en-US" sz="25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586557912"/>
      </p:ext>
    </p:extLst>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0"/>
          </p:nvPr>
        </p:nvSpPr>
        <p:spPr/>
        <p:txBody>
          <a:bodyPr/>
          <a:lstStyle/>
          <a:p>
            <a:pPr>
              <a:defRPr/>
            </a:pPr>
            <a:r>
              <a:rPr lang="en-US" altLang="ja-JP">
                <a:solidFill>
                  <a:srgbClr val="000000"/>
                </a:solidFill>
              </a:rPr>
              <a:t>-</a:t>
            </a:r>
            <a:fld id="{525DE1EA-DBF8-4437-B43D-03D0E8C3E3BF}" type="slidenum">
              <a:rPr lang="en-US" altLang="ja-JP" smtClean="0">
                <a:solidFill>
                  <a:srgbClr val="000000"/>
                </a:solidFill>
              </a:rPr>
              <a:pPr>
                <a:defRPr/>
              </a:pPr>
              <a:t>22</a:t>
            </a:fld>
            <a:r>
              <a:rPr lang="en-US" altLang="ja-JP">
                <a:solidFill>
                  <a:srgbClr val="000000"/>
                </a:solidFill>
              </a:rPr>
              <a:t>-</a:t>
            </a:r>
          </a:p>
        </p:txBody>
      </p:sp>
      <p:pic>
        <p:nvPicPr>
          <p:cNvPr id="7" name="図 6"/>
          <p:cNvPicPr>
            <a:picLocks noChangeAspect="1"/>
          </p:cNvPicPr>
          <p:nvPr/>
        </p:nvPicPr>
        <p:blipFill>
          <a:blip r:embed="rId2"/>
          <a:stretch>
            <a:fillRect/>
          </a:stretch>
        </p:blipFill>
        <p:spPr>
          <a:xfrm>
            <a:off x="179512" y="1241947"/>
            <a:ext cx="8885714" cy="5571429"/>
          </a:xfrm>
          <a:prstGeom prst="rect">
            <a:avLst/>
          </a:prstGeom>
        </p:spPr>
      </p:pic>
      <p:pic>
        <p:nvPicPr>
          <p:cNvPr id="8" name="図 7"/>
          <p:cNvPicPr>
            <a:picLocks noChangeAspect="1"/>
          </p:cNvPicPr>
          <p:nvPr/>
        </p:nvPicPr>
        <p:blipFill>
          <a:blip r:embed="rId3"/>
          <a:stretch>
            <a:fillRect/>
          </a:stretch>
        </p:blipFill>
        <p:spPr>
          <a:xfrm>
            <a:off x="179512" y="620688"/>
            <a:ext cx="7600000" cy="571429"/>
          </a:xfrm>
          <a:prstGeom prst="rect">
            <a:avLst/>
          </a:prstGeom>
        </p:spPr>
      </p:pic>
      <p:sp>
        <p:nvSpPr>
          <p:cNvPr id="5" name="正方形/長方形 4"/>
          <p:cNvSpPr/>
          <p:nvPr/>
        </p:nvSpPr>
        <p:spPr>
          <a:xfrm>
            <a:off x="218255" y="71626"/>
            <a:ext cx="4767652" cy="477054"/>
          </a:xfrm>
          <a:prstGeom prst="rect">
            <a:avLst/>
          </a:prstGeom>
        </p:spPr>
        <p:txBody>
          <a:bodyPr wrap="none">
            <a:spAutoFit/>
          </a:bodyPr>
          <a:lstStyle/>
          <a:p>
            <a:pPr lvl="0"/>
            <a:r>
              <a:rPr lang="en-US" altLang="ja-JP" sz="2500" b="1" dirty="0">
                <a:latin typeface="HG丸ｺﾞｼｯｸM-PRO" panose="020F0600000000000000" pitchFamily="50" charset="-128"/>
                <a:ea typeface="HG丸ｺﾞｼｯｸM-PRO" panose="020F0600000000000000" pitchFamily="50" charset="-128"/>
              </a:rPr>
              <a:t>3.International collaboration</a:t>
            </a:r>
            <a:endParaRPr lang="ja-JP" altLang="en-US" sz="25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415654001"/>
      </p:ext>
    </p:extLst>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0"/>
          </p:nvPr>
        </p:nvSpPr>
        <p:spPr/>
        <p:txBody>
          <a:bodyPr/>
          <a:lstStyle/>
          <a:p>
            <a:pPr>
              <a:defRPr/>
            </a:pPr>
            <a:r>
              <a:rPr lang="en-US" altLang="ja-JP">
                <a:solidFill>
                  <a:srgbClr val="000000"/>
                </a:solidFill>
              </a:rPr>
              <a:t>-</a:t>
            </a:r>
            <a:fld id="{525DE1EA-DBF8-4437-B43D-03D0E8C3E3BF}" type="slidenum">
              <a:rPr lang="en-US" altLang="ja-JP" smtClean="0">
                <a:solidFill>
                  <a:srgbClr val="000000"/>
                </a:solidFill>
              </a:rPr>
              <a:pPr>
                <a:defRPr/>
              </a:pPr>
              <a:t>23</a:t>
            </a:fld>
            <a:r>
              <a:rPr lang="en-US" altLang="ja-JP">
                <a:solidFill>
                  <a:srgbClr val="000000"/>
                </a:solidFill>
              </a:rPr>
              <a:t>-</a:t>
            </a:r>
          </a:p>
        </p:txBody>
      </p:sp>
      <p:pic>
        <p:nvPicPr>
          <p:cNvPr id="7" name="図 6"/>
          <p:cNvPicPr>
            <a:picLocks noChangeAspect="1"/>
          </p:cNvPicPr>
          <p:nvPr/>
        </p:nvPicPr>
        <p:blipFill>
          <a:blip r:embed="rId2"/>
          <a:stretch>
            <a:fillRect/>
          </a:stretch>
        </p:blipFill>
        <p:spPr>
          <a:xfrm>
            <a:off x="395536" y="1303273"/>
            <a:ext cx="8504762" cy="5438095"/>
          </a:xfrm>
          <a:prstGeom prst="rect">
            <a:avLst/>
          </a:prstGeom>
        </p:spPr>
      </p:pic>
      <p:sp>
        <p:nvSpPr>
          <p:cNvPr id="5" name="正方形/長方形 4"/>
          <p:cNvSpPr/>
          <p:nvPr/>
        </p:nvSpPr>
        <p:spPr>
          <a:xfrm>
            <a:off x="218255" y="71626"/>
            <a:ext cx="4767652" cy="477054"/>
          </a:xfrm>
          <a:prstGeom prst="rect">
            <a:avLst/>
          </a:prstGeom>
        </p:spPr>
        <p:txBody>
          <a:bodyPr wrap="none">
            <a:spAutoFit/>
          </a:bodyPr>
          <a:lstStyle/>
          <a:p>
            <a:pPr lvl="0"/>
            <a:r>
              <a:rPr lang="en-US" altLang="ja-JP" sz="2500" b="1" dirty="0">
                <a:latin typeface="HG丸ｺﾞｼｯｸM-PRO" panose="020F0600000000000000" pitchFamily="50" charset="-128"/>
                <a:ea typeface="HG丸ｺﾞｼｯｸM-PRO" panose="020F0600000000000000" pitchFamily="50" charset="-128"/>
              </a:rPr>
              <a:t>3.International collaboration</a:t>
            </a:r>
            <a:endParaRPr lang="ja-JP" altLang="en-US" sz="2500" b="1" dirty="0">
              <a:latin typeface="HG丸ｺﾞｼｯｸM-PRO" panose="020F0600000000000000" pitchFamily="50" charset="-128"/>
              <a:ea typeface="HG丸ｺﾞｼｯｸM-PRO" panose="020F0600000000000000" pitchFamily="50" charset="-128"/>
            </a:endParaRPr>
          </a:p>
        </p:txBody>
      </p:sp>
      <p:sp>
        <p:nvSpPr>
          <p:cNvPr id="2" name="テキスト ボックス 1"/>
          <p:cNvSpPr txBox="1"/>
          <p:nvPr/>
        </p:nvSpPr>
        <p:spPr>
          <a:xfrm>
            <a:off x="251520" y="517785"/>
            <a:ext cx="8748464" cy="750975"/>
          </a:xfrm>
          <a:prstGeom prst="rect">
            <a:avLst/>
          </a:prstGeom>
          <a:solidFill>
            <a:srgbClr val="00B050"/>
          </a:solidFill>
        </p:spPr>
        <p:txBody>
          <a:bodyPr wrap="square" rtlCol="0">
            <a:spAutoFit/>
          </a:bodyPr>
          <a:lstStyle/>
          <a:p>
            <a:r>
              <a:rPr lang="ja-JP" altLang="en-US" sz="1400" b="1" dirty="0">
                <a:solidFill>
                  <a:schemeClr val="bg1"/>
                </a:solidFill>
              </a:rPr>
              <a:t>事例１：電通大学産学官連携新技術説明会＠シンセン</a:t>
            </a:r>
            <a:endParaRPr lang="en-US" altLang="ja-JP" sz="1400" b="1" dirty="0">
              <a:solidFill>
                <a:schemeClr val="bg1"/>
              </a:solidFill>
            </a:endParaRPr>
          </a:p>
          <a:p>
            <a:r>
              <a:rPr lang="en-US" altLang="ja-JP" dirty="0">
                <a:solidFill>
                  <a:schemeClr val="bg1"/>
                </a:solidFill>
                <a:latin typeface="HG丸ｺﾞｼｯｸM-PRO" panose="020F0600000000000000" pitchFamily="50" charset="-128"/>
                <a:ea typeface="HG丸ｺﾞｼｯｸM-PRO" panose="020F0600000000000000" pitchFamily="50" charset="-128"/>
              </a:rPr>
              <a:t>Case 1:</a:t>
            </a:r>
            <a:r>
              <a:rPr kumimoji="1" lang="en-US" altLang="ja-JP" dirty="0">
                <a:solidFill>
                  <a:schemeClr val="bg1"/>
                </a:solidFill>
                <a:latin typeface="HG丸ｺﾞｼｯｸM-PRO" panose="020F0600000000000000" pitchFamily="50" charset="-128"/>
                <a:ea typeface="HG丸ｺﾞｼｯｸM-PRO" panose="020F0600000000000000" pitchFamily="50" charset="-128"/>
              </a:rPr>
              <a:t>The University </a:t>
            </a:r>
            <a:r>
              <a:rPr lang="en-US" altLang="ja-JP" dirty="0">
                <a:solidFill>
                  <a:schemeClr val="bg1"/>
                </a:solidFill>
                <a:latin typeface="HG丸ｺﾞｼｯｸM-PRO" panose="020F0600000000000000" pitchFamily="50" charset="-128"/>
                <a:ea typeface="HG丸ｺﾞｼｯｸM-PRO" panose="020F0600000000000000" pitchFamily="50" charset="-128"/>
              </a:rPr>
              <a:t>of Electro-Communications Industry-academia-government collaboration new technology briefing</a:t>
            </a:r>
            <a:r>
              <a:rPr lang="ja-JP" altLang="en-US" dirty="0">
                <a:solidFill>
                  <a:schemeClr val="bg1"/>
                </a:solidFill>
                <a:latin typeface="HG丸ｺﾞｼｯｸM-PRO" panose="020F0600000000000000" pitchFamily="50" charset="-128"/>
                <a:ea typeface="HG丸ｺﾞｼｯｸM-PRO" panose="020F0600000000000000" pitchFamily="50" charset="-128"/>
              </a:rPr>
              <a:t> </a:t>
            </a:r>
            <a:r>
              <a:rPr lang="en-US" altLang="ja-JP" dirty="0">
                <a:solidFill>
                  <a:schemeClr val="bg1"/>
                </a:solidFill>
                <a:latin typeface="HG丸ｺﾞｼｯｸM-PRO" panose="020F0600000000000000" pitchFamily="50" charset="-128"/>
                <a:ea typeface="HG丸ｺﾞｼｯｸM-PRO" panose="020F0600000000000000" pitchFamily="50" charset="-128"/>
              </a:rPr>
              <a:t>@ Shenzhen</a:t>
            </a:r>
            <a:endParaRPr kumimoji="1" lang="ja-JP" altLang="en-US" dirty="0">
              <a:solidFill>
                <a:schemeClr val="bg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457123735"/>
      </p:ext>
    </p:extLst>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0"/>
          </p:nvPr>
        </p:nvSpPr>
        <p:spPr/>
        <p:txBody>
          <a:bodyPr/>
          <a:lstStyle/>
          <a:p>
            <a:pPr>
              <a:defRPr/>
            </a:pPr>
            <a:r>
              <a:rPr lang="en-US" altLang="ja-JP">
                <a:solidFill>
                  <a:srgbClr val="000000"/>
                </a:solidFill>
              </a:rPr>
              <a:t>-</a:t>
            </a:r>
            <a:fld id="{525DE1EA-DBF8-4437-B43D-03D0E8C3E3BF}" type="slidenum">
              <a:rPr lang="en-US" altLang="ja-JP" smtClean="0">
                <a:solidFill>
                  <a:srgbClr val="000000"/>
                </a:solidFill>
              </a:rPr>
              <a:pPr>
                <a:defRPr/>
              </a:pPr>
              <a:t>24</a:t>
            </a:fld>
            <a:r>
              <a:rPr lang="en-US" altLang="ja-JP">
                <a:solidFill>
                  <a:srgbClr val="000000"/>
                </a:solidFill>
              </a:rPr>
              <a:t>-</a:t>
            </a:r>
          </a:p>
        </p:txBody>
      </p:sp>
      <p:pic>
        <p:nvPicPr>
          <p:cNvPr id="8" name="図 7"/>
          <p:cNvPicPr>
            <a:picLocks noChangeAspect="1"/>
          </p:cNvPicPr>
          <p:nvPr/>
        </p:nvPicPr>
        <p:blipFill>
          <a:blip r:embed="rId2"/>
          <a:stretch>
            <a:fillRect/>
          </a:stretch>
        </p:blipFill>
        <p:spPr>
          <a:xfrm>
            <a:off x="210108" y="1104600"/>
            <a:ext cx="8627698" cy="5708776"/>
          </a:xfrm>
          <a:prstGeom prst="rect">
            <a:avLst/>
          </a:prstGeom>
        </p:spPr>
      </p:pic>
      <p:sp>
        <p:nvSpPr>
          <p:cNvPr id="5" name="正方形/長方形 4"/>
          <p:cNvSpPr/>
          <p:nvPr/>
        </p:nvSpPr>
        <p:spPr>
          <a:xfrm>
            <a:off x="218255" y="71626"/>
            <a:ext cx="4767652" cy="477054"/>
          </a:xfrm>
          <a:prstGeom prst="rect">
            <a:avLst/>
          </a:prstGeom>
        </p:spPr>
        <p:txBody>
          <a:bodyPr wrap="none">
            <a:spAutoFit/>
          </a:bodyPr>
          <a:lstStyle/>
          <a:p>
            <a:pPr lvl="0"/>
            <a:r>
              <a:rPr lang="en-US" altLang="ja-JP" sz="2500" b="1" dirty="0">
                <a:latin typeface="HG丸ｺﾞｼｯｸM-PRO" panose="020F0600000000000000" pitchFamily="50" charset="-128"/>
                <a:ea typeface="HG丸ｺﾞｼｯｸM-PRO" panose="020F0600000000000000" pitchFamily="50" charset="-128"/>
              </a:rPr>
              <a:t>3.International collaboration</a:t>
            </a:r>
            <a:endParaRPr lang="ja-JP" altLang="en-US" sz="2500" b="1" dirty="0">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251520" y="517785"/>
            <a:ext cx="8748464" cy="529376"/>
          </a:xfrm>
          <a:prstGeom prst="rect">
            <a:avLst/>
          </a:prstGeom>
          <a:solidFill>
            <a:srgbClr val="00B050"/>
          </a:solidFill>
        </p:spPr>
        <p:txBody>
          <a:bodyPr wrap="square" rtlCol="0">
            <a:spAutoFit/>
          </a:bodyPr>
          <a:lstStyle/>
          <a:p>
            <a:r>
              <a:rPr lang="ja-JP" altLang="en-US" sz="1400" b="1" dirty="0">
                <a:solidFill>
                  <a:schemeClr val="bg1"/>
                </a:solidFill>
              </a:rPr>
              <a:t>事例</a:t>
            </a:r>
            <a:r>
              <a:rPr lang="en-US" altLang="ja-JP" sz="1400" b="1" dirty="0">
                <a:solidFill>
                  <a:schemeClr val="bg1"/>
                </a:solidFill>
              </a:rPr>
              <a:t>2</a:t>
            </a:r>
            <a:r>
              <a:rPr lang="ja-JP" altLang="en-US" sz="1400" b="1" dirty="0">
                <a:solidFill>
                  <a:schemeClr val="bg1"/>
                </a:solidFill>
              </a:rPr>
              <a:t>：</a:t>
            </a:r>
            <a:r>
              <a:rPr lang="en-US" altLang="ja-JP" sz="1400" b="1" dirty="0">
                <a:solidFill>
                  <a:schemeClr val="bg1"/>
                </a:solidFill>
              </a:rPr>
              <a:t>AI</a:t>
            </a:r>
            <a:r>
              <a:rPr lang="ja-JP" altLang="en-US" sz="1400" b="1" dirty="0">
                <a:solidFill>
                  <a:schemeClr val="bg1"/>
                </a:solidFill>
              </a:rPr>
              <a:t>介護・リハビリシンポジウム＠上海</a:t>
            </a:r>
            <a:endParaRPr lang="en-US" altLang="ja-JP" sz="1400" b="1" dirty="0">
              <a:solidFill>
                <a:schemeClr val="bg1"/>
              </a:solidFill>
            </a:endParaRPr>
          </a:p>
          <a:p>
            <a:r>
              <a:rPr lang="en-US" altLang="ja-JP" dirty="0">
                <a:solidFill>
                  <a:schemeClr val="bg1"/>
                </a:solidFill>
                <a:latin typeface="HG丸ｺﾞｼｯｸM-PRO" panose="020F0600000000000000" pitchFamily="50" charset="-128"/>
                <a:ea typeface="HG丸ｺﾞｼｯｸM-PRO" panose="020F0600000000000000" pitchFamily="50" charset="-128"/>
              </a:rPr>
              <a:t>Case 2: Artificial Intelligence care and rehabilitation symposium @ Shanghai</a:t>
            </a:r>
            <a:endParaRPr kumimoji="1" lang="ja-JP" altLang="en-US" dirty="0">
              <a:solidFill>
                <a:schemeClr val="bg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882696447"/>
      </p:ext>
    </p:extLst>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467544" y="188640"/>
            <a:ext cx="8208912" cy="70609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3520" kern="1200">
                <a:solidFill>
                  <a:schemeClr val="tx1"/>
                </a:solidFill>
                <a:latin typeface="+mj-lt"/>
                <a:ea typeface="+mj-ea"/>
                <a:cs typeface="+mj-cs"/>
              </a:defRPr>
            </a:lvl1pPr>
          </a:lstStyle>
          <a:p>
            <a:pPr algn="l"/>
            <a:r>
              <a:rPr lang="en-US" altLang="ja-JP" sz="2800" b="1" dirty="0">
                <a:latin typeface="HG丸ｺﾞｼｯｸM-PRO" panose="020F0600000000000000" pitchFamily="50" charset="-128"/>
                <a:ea typeface="HG丸ｺﾞｼｯｸM-PRO" panose="020F0600000000000000" pitchFamily="50" charset="-128"/>
              </a:rPr>
              <a:t>3. Examples of International Operations </a:t>
            </a:r>
          </a:p>
          <a:p>
            <a:pPr algn="l"/>
            <a:r>
              <a:rPr lang="en-US" altLang="ja-JP" sz="2800" b="1" dirty="0">
                <a:latin typeface="HG丸ｺﾞｼｯｸM-PRO" panose="020F0600000000000000" pitchFamily="50" charset="-128"/>
                <a:ea typeface="HG丸ｺﾞｼｯｸM-PRO" panose="020F0600000000000000" pitchFamily="50" charset="-128"/>
              </a:rPr>
              <a:t>   (For domestic companies)</a:t>
            </a:r>
            <a:endParaRPr lang="ja-JP" altLang="en-US" sz="2800" b="1" dirty="0">
              <a:latin typeface="HG丸ｺﾞｼｯｸM-PRO" panose="020F0600000000000000" pitchFamily="50" charset="-128"/>
              <a:ea typeface="HG丸ｺﾞｼｯｸM-PRO" panose="020F0600000000000000" pitchFamily="50" charset="-128"/>
            </a:endParaRPr>
          </a:p>
        </p:txBody>
      </p:sp>
      <p:cxnSp>
        <p:nvCxnSpPr>
          <p:cNvPr id="9" name="直線コネクタ 8"/>
          <p:cNvCxnSpPr/>
          <p:nvPr/>
        </p:nvCxnSpPr>
        <p:spPr>
          <a:xfrm>
            <a:off x="429905" y="908720"/>
            <a:ext cx="6408712" cy="0"/>
          </a:xfrm>
          <a:prstGeom prst="line">
            <a:avLst/>
          </a:prstGeom>
          <a:ln w="130175">
            <a:gradFill flip="none" rotWithShape="1">
              <a:gsLst>
                <a:gs pos="0">
                  <a:srgbClr val="FFC000"/>
                </a:gs>
                <a:gs pos="100000">
                  <a:schemeClr val="bg1"/>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7" name="テキスト ボックス 5"/>
          <p:cNvSpPr txBox="1">
            <a:spLocks noChangeArrowheads="1"/>
          </p:cNvSpPr>
          <p:nvPr/>
        </p:nvSpPr>
        <p:spPr bwMode="auto">
          <a:xfrm>
            <a:off x="265113" y="1052736"/>
            <a:ext cx="8712200" cy="4662238"/>
          </a:xfrm>
          <a:prstGeom prst="rect">
            <a:avLst/>
          </a:prstGeom>
          <a:noFill/>
          <a:ln w="9525">
            <a:noFill/>
            <a:miter lim="800000"/>
            <a:headEnd/>
            <a:tailEnd/>
          </a:ln>
        </p:spPr>
        <p:txBody>
          <a:bodyPr>
            <a:spAutoFit/>
          </a:bodyPr>
          <a:lstStyle/>
          <a:p>
            <a:r>
              <a:rPr lang="ja-JP" altLang="en-US" sz="1280" b="1" dirty="0">
                <a:solidFill>
                  <a:srgbClr val="0070C0"/>
                </a:solidFill>
                <a:latin typeface="HG丸ｺﾞｼｯｸM-PRO" panose="020F0600000000000000" pitchFamily="50" charset="-128"/>
                <a:ea typeface="HG丸ｺﾞｼｯｸM-PRO" panose="020F0600000000000000" pitchFamily="50" charset="-128"/>
              </a:rPr>
              <a:t>Example 1. Shenzhen Study Tour (3 days and 2 nights)</a:t>
            </a:r>
            <a:endParaRPr lang="en-US" altLang="ja-JP" sz="1280" b="1" dirty="0">
              <a:solidFill>
                <a:srgbClr val="0070C0"/>
              </a:solidFill>
              <a:latin typeface="HG丸ｺﾞｼｯｸM-PRO" panose="020F0600000000000000" pitchFamily="50" charset="-128"/>
              <a:ea typeface="HG丸ｺﾞｼｯｸM-PRO" panose="020F0600000000000000" pitchFamily="50" charset="-128"/>
            </a:endParaRPr>
          </a:p>
          <a:p>
            <a:r>
              <a:rPr lang="ja-JP" altLang="en-US" sz="1280" dirty="0">
                <a:latin typeface="HG丸ｺﾞｼｯｸM-PRO" panose="020F0600000000000000" pitchFamily="50" charset="-128"/>
                <a:ea typeface="HG丸ｺﾞｼｯｸM-PRO" panose="020F0600000000000000" pitchFamily="50" charset="-128"/>
              </a:rPr>
              <a:t>　Content: Planning, conducting and accompanying Shenzhen inspection tours</a:t>
            </a:r>
            <a:endParaRPr lang="en-US" altLang="ja-JP" sz="1280" dirty="0">
              <a:latin typeface="HG丸ｺﾞｼｯｸM-PRO" panose="020F0600000000000000" pitchFamily="50" charset="-128"/>
              <a:ea typeface="HG丸ｺﾞｼｯｸM-PRO" panose="020F0600000000000000" pitchFamily="50" charset="-128"/>
            </a:endParaRPr>
          </a:p>
          <a:p>
            <a:r>
              <a:rPr lang="ja-JP" altLang="en-US" sz="1280" dirty="0">
                <a:latin typeface="HG丸ｺﾞｼｯｸM-PRO" panose="020F0600000000000000" pitchFamily="50" charset="-128"/>
                <a:ea typeface="HG丸ｺﾞｼｯｸM-PRO" panose="020F0600000000000000" pitchFamily="50" charset="-128"/>
              </a:rPr>
              <a:t>　　　　     On-site visits (Chinese affiliated companies, university ventures, university laboratories, etc.)</a:t>
            </a:r>
            <a:endParaRPr lang="en-US" altLang="ja-JP" sz="1280" dirty="0">
              <a:latin typeface="HG丸ｺﾞｼｯｸM-PRO" panose="020F0600000000000000" pitchFamily="50" charset="-128"/>
              <a:ea typeface="HG丸ｺﾞｼｯｸM-PRO" panose="020F0600000000000000" pitchFamily="50" charset="-128"/>
            </a:endParaRPr>
          </a:p>
          <a:p>
            <a:r>
              <a:rPr lang="ja-JP" altLang="en-US" sz="1280" dirty="0">
                <a:latin typeface="HG丸ｺﾞｼｯｸM-PRO" panose="020F0600000000000000" pitchFamily="50" charset="-128"/>
                <a:ea typeface="HG丸ｺﾞｼｯｸM-PRO" panose="020F0600000000000000" pitchFamily="50" charset="-128"/>
              </a:rPr>
              <a:t>　　　　     Participation </a:t>
            </a:r>
            <a:r>
              <a:rPr lang="en-US" altLang="ja-JP" sz="1280" dirty="0">
                <a:latin typeface="HG丸ｺﾞｼｯｸM-PRO" panose="020F0600000000000000" pitchFamily="50" charset="-128"/>
                <a:ea typeface="HG丸ｺﾞｼｯｸM-PRO" panose="020F0600000000000000" pitchFamily="50" charset="-128"/>
              </a:rPr>
              <a:t>a</a:t>
            </a:r>
            <a:r>
              <a:rPr lang="ja-JP" altLang="en-US" sz="1280" dirty="0">
                <a:latin typeface="HG丸ｺﾞｼｯｸM-PRO" panose="020F0600000000000000" pitchFamily="50" charset="-128"/>
                <a:ea typeface="HG丸ｺﾞｼｯｸM-PRO" panose="020F0600000000000000" pitchFamily="50" charset="-128"/>
              </a:rPr>
              <a:t>nd </a:t>
            </a:r>
            <a:r>
              <a:rPr lang="en-US" altLang="ja-JP" sz="1280" dirty="0">
                <a:latin typeface="HG丸ｺﾞｼｯｸM-PRO" panose="020F0600000000000000" pitchFamily="50" charset="-128"/>
                <a:ea typeface="HG丸ｺﾞｼｯｸM-PRO" panose="020F0600000000000000" pitchFamily="50" charset="-128"/>
              </a:rPr>
              <a:t>tour</a:t>
            </a:r>
            <a:r>
              <a:rPr lang="ja-JP" altLang="en-US" sz="1280" dirty="0">
                <a:latin typeface="HG丸ｺﾞｼｯｸM-PRO" panose="020F0600000000000000" pitchFamily="50" charset="-128"/>
                <a:ea typeface="HG丸ｺﾞｼｯｸM-PRO" panose="020F0600000000000000" pitchFamily="50" charset="-128"/>
              </a:rPr>
              <a:t> of local exhibitions　　</a:t>
            </a:r>
            <a:endParaRPr lang="en-US" altLang="ja-JP" sz="1280" dirty="0">
              <a:latin typeface="HG丸ｺﾞｼｯｸM-PRO" panose="020F0600000000000000" pitchFamily="50" charset="-128"/>
              <a:ea typeface="HG丸ｺﾞｼｯｸM-PRO" panose="020F0600000000000000" pitchFamily="50" charset="-128"/>
            </a:endParaRPr>
          </a:p>
          <a:p>
            <a:r>
              <a:rPr lang="ja-JP" altLang="en-US" sz="1280" dirty="0">
                <a:latin typeface="HG丸ｺﾞｼｯｸM-PRO" panose="020F0600000000000000" pitchFamily="50" charset="-128"/>
                <a:ea typeface="HG丸ｺﾞｼｯｸM-PRO" panose="020F0600000000000000" pitchFamily="50" charset="-128"/>
              </a:rPr>
              <a:t>　</a:t>
            </a:r>
            <a:endParaRPr lang="en-US" altLang="ja-JP" sz="1280" dirty="0">
              <a:latin typeface="HG丸ｺﾞｼｯｸM-PRO" panose="020F0600000000000000" pitchFamily="50" charset="-128"/>
              <a:ea typeface="HG丸ｺﾞｼｯｸM-PRO" panose="020F0600000000000000" pitchFamily="50" charset="-128"/>
            </a:endParaRPr>
          </a:p>
          <a:p>
            <a:r>
              <a:rPr lang="ja-JP" altLang="en-US" sz="1280" dirty="0">
                <a:latin typeface="HG丸ｺﾞｼｯｸM-PRO" panose="020F0600000000000000" pitchFamily="50" charset="-128"/>
                <a:ea typeface="HG丸ｺﾞｼｯｸM-PRO" panose="020F0600000000000000" pitchFamily="50" charset="-128"/>
              </a:rPr>
              <a:t>　Cost: 750,000 yen ~ (excluding tax)</a:t>
            </a:r>
            <a:endParaRPr lang="en-US" altLang="ja-JP" sz="1280" dirty="0">
              <a:latin typeface="HG丸ｺﾞｼｯｸM-PRO" panose="020F0600000000000000" pitchFamily="50" charset="-128"/>
              <a:ea typeface="HG丸ｺﾞｼｯｸM-PRO" panose="020F0600000000000000" pitchFamily="50" charset="-128"/>
            </a:endParaRPr>
          </a:p>
          <a:p>
            <a:r>
              <a:rPr lang="ja-JP" altLang="en-US" sz="1280" dirty="0">
                <a:latin typeface="HG丸ｺﾞｼｯｸM-PRO" panose="020F0600000000000000" pitchFamily="50" charset="-128"/>
                <a:ea typeface="HG丸ｺﾞｼｯｸM-PRO" panose="020F0600000000000000" pitchFamily="50" charset="-128"/>
              </a:rPr>
              <a:t>　*</a:t>
            </a:r>
            <a:r>
              <a:rPr lang="en-US" altLang="ja-JP" sz="1280" dirty="0">
                <a:latin typeface="HG丸ｺﾞｼｯｸM-PRO" panose="020F0600000000000000" pitchFamily="50" charset="-128"/>
                <a:ea typeface="HG丸ｺﾞｼｯｸM-PRO" panose="020F0600000000000000" pitchFamily="50" charset="-128"/>
              </a:rPr>
              <a:t>O</a:t>
            </a:r>
            <a:r>
              <a:rPr lang="ja-JP" altLang="en-US" sz="1280" dirty="0">
                <a:latin typeface="HG丸ｺﾞｼｯｸM-PRO" panose="020F0600000000000000" pitchFamily="50" charset="-128"/>
                <a:ea typeface="HG丸ｺﾞｼｯｸM-PRO" panose="020F0600000000000000" pitchFamily="50" charset="-128"/>
              </a:rPr>
              <a:t>ur company companion staff: total </a:t>
            </a:r>
            <a:r>
              <a:rPr lang="en-US" altLang="ja-JP" sz="1280" dirty="0">
                <a:latin typeface="HG丸ｺﾞｼｯｸM-PRO" panose="020F0600000000000000" pitchFamily="50" charset="-128"/>
                <a:ea typeface="HG丸ｺﾞｼｯｸM-PRO" panose="020F0600000000000000" pitchFamily="50" charset="-128"/>
              </a:rPr>
              <a:t>of 2</a:t>
            </a:r>
            <a:endParaRPr lang="ja-JP" altLang="en-US" sz="1280" dirty="0">
              <a:latin typeface="HG丸ｺﾞｼｯｸM-PRO" panose="020F0600000000000000" pitchFamily="50" charset="-128"/>
              <a:ea typeface="HG丸ｺﾞｼｯｸM-PRO" panose="020F0600000000000000" pitchFamily="50" charset="-128"/>
            </a:endParaRPr>
          </a:p>
          <a:p>
            <a:r>
              <a:rPr lang="ja-JP" altLang="en-US" sz="1280" dirty="0">
                <a:latin typeface="HG丸ｺﾞｼｯｸM-PRO" panose="020F0600000000000000" pitchFamily="50" charset="-128"/>
                <a:ea typeface="HG丸ｺﾞｼｯｸM-PRO" panose="020F0600000000000000" pitchFamily="50" charset="-128"/>
              </a:rPr>
              <a:t>　　　(One person from the head office in Japan and one person from the local office in Shenzhen)</a:t>
            </a:r>
          </a:p>
          <a:p>
            <a:r>
              <a:rPr lang="ja-JP" altLang="en-US" sz="1280" dirty="0">
                <a:latin typeface="HG丸ｺﾞｼｯｸM-PRO" panose="020F0600000000000000" pitchFamily="50" charset="-128"/>
                <a:ea typeface="HG丸ｺﾞｼｯｸM-PRO" panose="020F0600000000000000" pitchFamily="50" charset="-128"/>
              </a:rPr>
              <a:t>　*The above travel expenses include travel expenses for our company </a:t>
            </a:r>
            <a:r>
              <a:rPr lang="en-US" altLang="ja-JP" sz="1280" dirty="0">
                <a:latin typeface="HG丸ｺﾞｼｯｸM-PRO" panose="020F0600000000000000" pitchFamily="50" charset="-128"/>
                <a:ea typeface="HG丸ｺﾞｼｯｸM-PRO" panose="020F0600000000000000" pitchFamily="50" charset="-128"/>
              </a:rPr>
              <a:t>companion</a:t>
            </a:r>
            <a:r>
              <a:rPr lang="ja-JP" altLang="en-US" sz="1280" dirty="0">
                <a:latin typeface="HG丸ｺﾞｼｯｸM-PRO" panose="020F0600000000000000" pitchFamily="50" charset="-128"/>
                <a:ea typeface="HG丸ｺﾞｼｯｸM-PRO" panose="020F0600000000000000" pitchFamily="50" charset="-128"/>
              </a:rPr>
              <a:t> staff (Japan Head  </a:t>
            </a:r>
            <a:endParaRPr lang="en-US" altLang="ja-JP" sz="1280" dirty="0">
              <a:latin typeface="HG丸ｺﾞｼｯｸM-PRO" panose="020F0600000000000000" pitchFamily="50" charset="-128"/>
              <a:ea typeface="HG丸ｺﾞｼｯｸM-PRO" panose="020F0600000000000000" pitchFamily="50" charset="-128"/>
            </a:endParaRPr>
          </a:p>
          <a:p>
            <a:r>
              <a:rPr lang="en-US" altLang="ja-JP" sz="1280" dirty="0">
                <a:latin typeface="HG丸ｺﾞｼｯｸM-PRO" panose="020F0600000000000000" pitchFamily="50" charset="-128"/>
                <a:ea typeface="HG丸ｺﾞｼｯｸM-PRO" panose="020F0600000000000000" pitchFamily="50" charset="-128"/>
              </a:rPr>
              <a:t>     </a:t>
            </a:r>
            <a:r>
              <a:rPr lang="ja-JP" altLang="en-US" sz="1280" dirty="0">
                <a:latin typeface="HG丸ｺﾞｼｯｸM-PRO" panose="020F0600000000000000" pitchFamily="50" charset="-128"/>
                <a:ea typeface="HG丸ｺﾞｼｯｸM-PRO" panose="020F0600000000000000" pitchFamily="50" charset="-128"/>
              </a:rPr>
              <a:t>Office: 1 person) </a:t>
            </a:r>
            <a:r>
              <a:rPr lang="en-US" altLang="ja-JP" sz="1280" dirty="0">
                <a:latin typeface="HG丸ｺﾞｼｯｸM-PRO" panose="020F0600000000000000" pitchFamily="50" charset="-128"/>
                <a:ea typeface="HG丸ｺﾞｼｯｸM-PRO" panose="020F0600000000000000" pitchFamily="50" charset="-128"/>
              </a:rPr>
              <a:t>,both overseas and local transportation.</a:t>
            </a:r>
          </a:p>
          <a:p>
            <a:endParaRPr lang="en-US" altLang="ja-JP" sz="1280" dirty="0">
              <a:latin typeface="HG丸ｺﾞｼｯｸM-PRO" panose="020F0600000000000000" pitchFamily="50" charset="-128"/>
              <a:ea typeface="HG丸ｺﾞｼｯｸM-PRO" panose="020F0600000000000000" pitchFamily="50" charset="-128"/>
            </a:endParaRPr>
          </a:p>
          <a:p>
            <a:endParaRPr lang="en-US" altLang="ja-JP" sz="1280" dirty="0">
              <a:latin typeface="HG丸ｺﾞｼｯｸM-PRO" panose="020F0600000000000000" pitchFamily="50" charset="-128"/>
              <a:ea typeface="HG丸ｺﾞｼｯｸM-PRO" panose="020F0600000000000000" pitchFamily="50" charset="-128"/>
            </a:endParaRPr>
          </a:p>
          <a:p>
            <a:r>
              <a:rPr lang="ja-JP" altLang="en-US" sz="1280" b="1" dirty="0">
                <a:solidFill>
                  <a:srgbClr val="0070C0"/>
                </a:solidFill>
                <a:latin typeface="HG丸ｺﾞｼｯｸM-PRO" panose="020F0600000000000000" pitchFamily="50" charset="-128"/>
                <a:ea typeface="HG丸ｺﾞｼｯｸM-PRO" panose="020F0600000000000000" pitchFamily="50" charset="-128"/>
              </a:rPr>
              <a:t>Example 2. Support for IP overseas licensing</a:t>
            </a:r>
            <a:endParaRPr lang="en-US" altLang="ja-JP" sz="1280" b="1" dirty="0">
              <a:solidFill>
                <a:srgbClr val="0070C0"/>
              </a:solidFill>
              <a:latin typeface="HG丸ｺﾞｼｯｸM-PRO" panose="020F0600000000000000" pitchFamily="50" charset="-128"/>
              <a:ea typeface="HG丸ｺﾞｼｯｸM-PRO" panose="020F0600000000000000" pitchFamily="50" charset="-128"/>
            </a:endParaRPr>
          </a:p>
          <a:p>
            <a:r>
              <a:rPr lang="ja-JP" altLang="en-US" sz="1280" dirty="0">
                <a:latin typeface="HG丸ｺﾞｼｯｸM-PRO" pitchFamily="50" charset="-128"/>
                <a:ea typeface="HG丸ｺﾞｼｯｸM-PRO" pitchFamily="50" charset="-128"/>
              </a:rPr>
              <a:t>　Content: Gathering and providing information on your company IP related companies all over China</a:t>
            </a:r>
            <a:endParaRPr lang="en-US" altLang="ja-JP" sz="1280" dirty="0">
              <a:latin typeface="HG丸ｺﾞｼｯｸM-PRO" pitchFamily="50" charset="-128"/>
              <a:ea typeface="HG丸ｺﾞｼｯｸM-PRO" pitchFamily="50" charset="-128"/>
            </a:endParaRPr>
          </a:p>
          <a:p>
            <a:r>
              <a:rPr lang="ja-JP" altLang="en-US" sz="1280" dirty="0">
                <a:latin typeface="HG丸ｺﾞｼｯｸM-PRO" pitchFamily="50" charset="-128"/>
                <a:ea typeface="HG丸ｺﾞｼｯｸM-PRO" pitchFamily="50" charset="-128"/>
              </a:rPr>
              <a:t>　　　　     Follow-up support services and closing of IP businesses in your company</a:t>
            </a:r>
            <a:endParaRPr lang="en-US" altLang="ja-JP" sz="1280" dirty="0">
              <a:latin typeface="HG丸ｺﾞｼｯｸM-PRO" pitchFamily="50" charset="-128"/>
              <a:ea typeface="HG丸ｺﾞｼｯｸM-PRO" pitchFamily="50" charset="-128"/>
            </a:endParaRPr>
          </a:p>
          <a:p>
            <a:r>
              <a:rPr lang="ja-JP" altLang="en-US" sz="1280" dirty="0">
                <a:latin typeface="HG丸ｺﾞｼｯｸM-PRO" pitchFamily="50" charset="-128"/>
                <a:ea typeface="HG丸ｺﾞｼｯｸM-PRO" pitchFamily="50" charset="-128"/>
              </a:rPr>
              <a:t>　　　　     Support for the development of various domestic and overseas networks and the </a:t>
            </a:r>
            <a:endParaRPr lang="en-US" altLang="ja-JP" sz="1280" dirty="0">
              <a:latin typeface="HG丸ｺﾞｼｯｸM-PRO" pitchFamily="50" charset="-128"/>
              <a:ea typeface="HG丸ｺﾞｼｯｸM-PRO" pitchFamily="50" charset="-128"/>
            </a:endParaRPr>
          </a:p>
          <a:p>
            <a:r>
              <a:rPr lang="en-US" altLang="ja-JP" sz="1280" dirty="0">
                <a:latin typeface="HG丸ｺﾞｼｯｸM-PRO" pitchFamily="50" charset="-128"/>
                <a:ea typeface="HG丸ｺﾞｼｯｸM-PRO" pitchFamily="50" charset="-128"/>
              </a:rPr>
              <a:t>                 </a:t>
            </a:r>
            <a:r>
              <a:rPr lang="ja-JP" altLang="en-US" sz="1280" dirty="0">
                <a:latin typeface="HG丸ｺﾞｼｯｸM-PRO" pitchFamily="50" charset="-128"/>
                <a:ea typeface="HG丸ｺﾞｼｯｸM-PRO" pitchFamily="50" charset="-128"/>
              </a:rPr>
              <a:t>development of new business partners that can contribute to the development of your </a:t>
            </a:r>
            <a:endParaRPr lang="en-US" altLang="ja-JP" sz="1280" dirty="0">
              <a:latin typeface="HG丸ｺﾞｼｯｸM-PRO" pitchFamily="50" charset="-128"/>
              <a:ea typeface="HG丸ｺﾞｼｯｸM-PRO" pitchFamily="50" charset="-128"/>
            </a:endParaRPr>
          </a:p>
          <a:p>
            <a:r>
              <a:rPr lang="en-US" altLang="ja-JP" sz="1280" dirty="0">
                <a:latin typeface="HG丸ｺﾞｼｯｸM-PRO" pitchFamily="50" charset="-128"/>
                <a:ea typeface="HG丸ｺﾞｼｯｸM-PRO" pitchFamily="50" charset="-128"/>
              </a:rPr>
              <a:t>                 </a:t>
            </a:r>
            <a:r>
              <a:rPr lang="ja-JP" altLang="en-US" sz="1280" dirty="0">
                <a:latin typeface="HG丸ｺﾞｼｯｸM-PRO" pitchFamily="50" charset="-128"/>
                <a:ea typeface="HG丸ｺﾞｼｯｸM-PRO" pitchFamily="50" charset="-128"/>
              </a:rPr>
              <a:t>company's business</a:t>
            </a:r>
            <a:endParaRPr lang="en-US" altLang="ja-JP" sz="1280" dirty="0">
              <a:latin typeface="HG丸ｺﾞｼｯｸM-PRO" pitchFamily="50" charset="-128"/>
              <a:ea typeface="HG丸ｺﾞｼｯｸM-PRO" pitchFamily="50" charset="-128"/>
            </a:endParaRPr>
          </a:p>
          <a:p>
            <a:endParaRPr lang="en-US" altLang="ja-JP" sz="1280" dirty="0">
              <a:latin typeface="HG丸ｺﾞｼｯｸM-PRO" pitchFamily="50" charset="-128"/>
              <a:ea typeface="HG丸ｺﾞｼｯｸM-PRO" pitchFamily="50" charset="-128"/>
            </a:endParaRPr>
          </a:p>
          <a:p>
            <a:r>
              <a:rPr lang="ja-JP" altLang="en-US" sz="1280" dirty="0">
                <a:latin typeface="HG丸ｺﾞｼｯｸM-PRO" panose="020F0600000000000000" pitchFamily="50" charset="-128"/>
                <a:ea typeface="HG丸ｺﾞｼｯｸM-PRO" panose="020F0600000000000000" pitchFamily="50" charset="-128"/>
              </a:rPr>
              <a:t>　Cost: 1.8 million yen/6 months (excluding tax)</a:t>
            </a:r>
            <a:endParaRPr lang="en-US" altLang="ja-JP" sz="1280" dirty="0">
              <a:latin typeface="HG丸ｺﾞｼｯｸM-PRO" panose="020F0600000000000000" pitchFamily="50" charset="-128"/>
              <a:ea typeface="HG丸ｺﾞｼｯｸM-PRO" panose="020F0600000000000000" pitchFamily="50" charset="-128"/>
            </a:endParaRPr>
          </a:p>
          <a:p>
            <a:pPr>
              <a:lnSpc>
                <a:spcPct val="90000"/>
              </a:lnSpc>
              <a:spcBef>
                <a:spcPct val="50000"/>
              </a:spcBef>
              <a:buClr>
                <a:schemeClr val="accent1"/>
              </a:buClr>
              <a:buSzPct val="80000"/>
            </a:pPr>
            <a:r>
              <a:rPr lang="ja-JP" altLang="en-US" sz="1280" dirty="0">
                <a:latin typeface="HG丸ｺﾞｼｯｸM-PRO" pitchFamily="50" charset="-128"/>
                <a:ea typeface="HG丸ｺﾞｼｯｸM-PRO" pitchFamily="50" charset="-128"/>
              </a:rPr>
              <a:t>　　*Technical research costs for specific fields are required separately.</a:t>
            </a:r>
            <a:br>
              <a:rPr lang="en-US" altLang="ja-JP" sz="1600" dirty="0">
                <a:latin typeface="HG丸ｺﾞｼｯｸM-PRO" pitchFamily="50" charset="-128"/>
                <a:ea typeface="HG丸ｺﾞｼｯｸM-PRO" pitchFamily="50" charset="-128"/>
              </a:rPr>
            </a:br>
            <a:r>
              <a:rPr lang="ja-JP" altLang="en-US" sz="1280" dirty="0">
                <a:latin typeface="HG丸ｺﾞｼｯｸM-PRO" pitchFamily="50" charset="-128"/>
                <a:ea typeface="HG丸ｺﾞｼｯｸM-PRO" pitchFamily="50" charset="-128"/>
              </a:rPr>
              <a:t>　　*Travel expenses, including overseas business trips, and other planning and </a:t>
            </a:r>
            <a:r>
              <a:rPr lang="en-US" altLang="ja-JP" sz="1280" dirty="0">
                <a:latin typeface="HG丸ｺﾞｼｯｸM-PRO" pitchFamily="50" charset="-128"/>
                <a:ea typeface="HG丸ｺﾞｼｯｸM-PRO" pitchFamily="50" charset="-128"/>
              </a:rPr>
              <a:t>implementation costs</a:t>
            </a:r>
            <a:r>
              <a:rPr lang="ja-JP" altLang="en-US" sz="1280" dirty="0">
                <a:latin typeface="HG丸ｺﾞｼｯｸM-PRO" pitchFamily="50" charset="-128"/>
                <a:ea typeface="HG丸ｺﾞｼｯｸM-PRO" pitchFamily="50" charset="-128"/>
              </a:rPr>
              <a:t> required for activities are subject to prior confirmation </a:t>
            </a:r>
            <a:r>
              <a:rPr lang="en-US" altLang="ja-JP" sz="1280" dirty="0">
                <a:latin typeface="HG丸ｺﾞｼｯｸM-PRO" pitchFamily="50" charset="-128"/>
                <a:ea typeface="HG丸ｺﾞｼｯｸM-PRO" pitchFamily="50" charset="-128"/>
              </a:rPr>
              <a:t>then </a:t>
            </a:r>
            <a:r>
              <a:rPr lang="ja-JP" altLang="en-US" sz="1280" dirty="0">
                <a:latin typeface="HG丸ｺﾞｼｯｸM-PRO" pitchFamily="50" charset="-128"/>
                <a:ea typeface="HG丸ｺﾞｼｯｸM-PRO" pitchFamily="50" charset="-128"/>
              </a:rPr>
              <a:t>additional actual expenses</a:t>
            </a:r>
            <a:r>
              <a:rPr lang="en-US" altLang="ja-JP" sz="1280" dirty="0">
                <a:latin typeface="HG丸ｺﾞｼｯｸM-PRO" pitchFamily="50" charset="-128"/>
                <a:ea typeface="HG丸ｺﾞｼｯｸM-PRO" pitchFamily="50" charset="-128"/>
              </a:rPr>
              <a:t> will be charged.</a:t>
            </a:r>
          </a:p>
        </p:txBody>
      </p:sp>
      <p:sp>
        <p:nvSpPr>
          <p:cNvPr id="2" name="スライド番号プレースホルダー 1"/>
          <p:cNvSpPr>
            <a:spLocks noGrp="1"/>
          </p:cNvSpPr>
          <p:nvPr>
            <p:ph type="sldNum" sz="quarter" idx="12"/>
          </p:nvPr>
        </p:nvSpPr>
        <p:spPr/>
        <p:txBody>
          <a:bodyPr/>
          <a:lstStyle/>
          <a:p>
            <a:fld id="{2B7DEB09-D5FE-45AD-B163-756E177F58ED}" type="slidenum">
              <a:rPr kumimoji="1" lang="ja-JP" altLang="en-US" smtClean="0"/>
              <a:t>25</a:t>
            </a:fld>
            <a:endParaRPr kumimoji="1" lang="ja-JP" altLang="en-US"/>
          </a:p>
        </p:txBody>
      </p:sp>
    </p:spTree>
    <p:extLst>
      <p:ext uri="{BB962C8B-B14F-4D97-AF65-F5344CB8AC3E}">
        <p14:creationId xmlns:p14="http://schemas.microsoft.com/office/powerpoint/2010/main" val="966965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r>
              <a:rPr lang="en-US" altLang="ja-JP">
                <a:solidFill>
                  <a:srgbClr val="000000"/>
                </a:solidFill>
              </a:rPr>
              <a:t>-</a:t>
            </a:r>
            <a:fld id="{77A41EAA-FE2E-4A99-9FCD-3C5A1BF8846F}" type="slidenum">
              <a:rPr lang="en-US" altLang="ja-JP" smtClean="0">
                <a:solidFill>
                  <a:srgbClr val="000000"/>
                </a:solidFill>
              </a:rPr>
              <a:pPr>
                <a:defRPr/>
              </a:pPr>
              <a:t>26</a:t>
            </a:fld>
            <a:r>
              <a:rPr lang="en-US" altLang="ja-JP">
                <a:solidFill>
                  <a:srgbClr val="000000"/>
                </a:solidFill>
              </a:rPr>
              <a:t>-</a:t>
            </a:r>
          </a:p>
        </p:txBody>
      </p:sp>
      <p:sp>
        <p:nvSpPr>
          <p:cNvPr id="5" name="タイトル 1"/>
          <p:cNvSpPr>
            <a:spLocks noGrp="1"/>
          </p:cNvSpPr>
          <p:nvPr>
            <p:ph type="title"/>
          </p:nvPr>
        </p:nvSpPr>
        <p:spPr>
          <a:xfrm>
            <a:off x="316852" y="160255"/>
            <a:ext cx="6630132" cy="546663"/>
          </a:xfrm>
        </p:spPr>
        <p:txBody>
          <a:bodyPr>
            <a:normAutofit fontScale="90000"/>
          </a:bodyPr>
          <a:lstStyle/>
          <a:p>
            <a:r>
              <a:rPr lang="en-US" altLang="ja-JP" dirty="0"/>
              <a:t>R</a:t>
            </a:r>
            <a:r>
              <a:rPr kumimoji="1" lang="ja-JP" altLang="en-US" dirty="0"/>
              <a:t>ole of the producer</a:t>
            </a:r>
          </a:p>
        </p:txBody>
      </p:sp>
      <p:sp>
        <p:nvSpPr>
          <p:cNvPr id="2" name="テキスト ボックス 1"/>
          <p:cNvSpPr txBox="1"/>
          <p:nvPr/>
        </p:nvSpPr>
        <p:spPr>
          <a:xfrm>
            <a:off x="107504" y="980728"/>
            <a:ext cx="9190208" cy="2800767"/>
          </a:xfrm>
          <a:prstGeom prst="rect">
            <a:avLst/>
          </a:prstGeom>
          <a:noFill/>
        </p:spPr>
        <p:txBody>
          <a:bodyPr wrap="none" rtlCol="0">
            <a:spAutoFit/>
          </a:bodyPr>
          <a:lstStyle/>
          <a:p>
            <a:r>
              <a:rPr lang="en-US" altLang="ja-JP" sz="1760" dirty="0"/>
              <a:t>The producer is not bound by organizational constraints</a:t>
            </a:r>
            <a:r>
              <a:rPr lang="ja-JP" altLang="en-US" sz="1760" dirty="0"/>
              <a:t> of "quality and quantity of seeds";</a:t>
            </a:r>
            <a:endParaRPr lang="en-US" altLang="ja-JP" sz="1760" dirty="0"/>
          </a:p>
          <a:p>
            <a:r>
              <a:rPr lang="en-US" altLang="ja-JP" sz="1760" dirty="0"/>
              <a:t>aims to form an organization which is durable and has high growth potential, where</a:t>
            </a:r>
          </a:p>
          <a:p>
            <a:r>
              <a:rPr kumimoji="1" lang="ja-JP" altLang="en-US" sz="1760" dirty="0"/>
              <a:t>"Coordinator (Industry-Academia collaboration person with specialized skills)“</a:t>
            </a:r>
            <a:endParaRPr kumimoji="1" lang="en-US" altLang="ja-JP" sz="1760" dirty="0"/>
          </a:p>
          <a:p>
            <a:r>
              <a:rPr lang="en-US" altLang="ja-JP" sz="1760" dirty="0"/>
              <a:t>can work </a:t>
            </a:r>
            <a:r>
              <a:rPr lang="ja-JP" altLang="en-US" sz="1760" dirty="0"/>
              <a:t>“without difficulty (to be able to work with less overtime </a:t>
            </a:r>
            <a:r>
              <a:rPr lang="en-US" altLang="ja-JP" sz="1760" dirty="0"/>
              <a:t>and compatibility with family</a:t>
            </a:r>
            <a:r>
              <a:rPr lang="ja-JP" altLang="en-US" sz="1760" dirty="0"/>
              <a:t>)",</a:t>
            </a:r>
            <a:endParaRPr lang="en-US" altLang="ja-JP" sz="1760" dirty="0"/>
          </a:p>
          <a:p>
            <a:r>
              <a:rPr lang="en-US" altLang="ja-JP" sz="1760" dirty="0"/>
              <a:t>having h</a:t>
            </a:r>
            <a:r>
              <a:rPr lang="ja-JP" altLang="en-US" sz="1760" dirty="0"/>
              <a:t>igh performance in regular employment (be able to concentrate on one's specialty)</a:t>
            </a:r>
            <a:endParaRPr lang="en-US" altLang="ja-JP" sz="1760" dirty="0"/>
          </a:p>
          <a:p>
            <a:endParaRPr lang="en-US" altLang="ja-JP" sz="1760" dirty="0"/>
          </a:p>
          <a:p>
            <a:r>
              <a:rPr lang="en-US" altLang="ja-JP" sz="1760" dirty="0"/>
              <a:t>We conduct the management system and steps to realize forming the organization at a high </a:t>
            </a:r>
          </a:p>
          <a:p>
            <a:r>
              <a:rPr lang="en-US" altLang="ja-JP" sz="1760" dirty="0"/>
              <a:t>standard utilizing both domestic and overseas technologies and human resources with</a:t>
            </a:r>
          </a:p>
          <a:p>
            <a:r>
              <a:rPr lang="en-US" altLang="ja-JP" sz="1760" dirty="0"/>
              <a:t>an academic basis in </a:t>
            </a:r>
            <a:r>
              <a:rPr lang="ja-JP" altLang="en-US" sz="1760" dirty="0"/>
              <a:t>mind (≠ basis);</a:t>
            </a:r>
            <a:endParaRPr lang="en-US" altLang="ja-JP" sz="1760" dirty="0"/>
          </a:p>
          <a:p>
            <a:endParaRPr lang="en-US" altLang="ja-JP" sz="1760" dirty="0"/>
          </a:p>
        </p:txBody>
      </p:sp>
      <p:sp>
        <p:nvSpPr>
          <p:cNvPr id="3" name="下矢印 2"/>
          <p:cNvSpPr/>
          <p:nvPr/>
        </p:nvSpPr>
        <p:spPr bwMode="auto">
          <a:xfrm>
            <a:off x="3851920" y="3933056"/>
            <a:ext cx="1008112" cy="936104"/>
          </a:xfrm>
          <a:prstGeom prst="downArrow">
            <a:avLst/>
          </a:prstGeom>
          <a:solidFill>
            <a:srgbClr val="00B0F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77825" marR="0" indent="-377825" algn="l" defTabSz="1009650" rtl="0" eaLnBrk="1" fontAlgn="base" latinLnBrk="0" hangingPunct="1">
              <a:lnSpc>
                <a:spcPct val="90000"/>
              </a:lnSpc>
              <a:spcBef>
                <a:spcPct val="20000"/>
              </a:spcBef>
              <a:spcAft>
                <a:spcPct val="0"/>
              </a:spcAft>
              <a:buClr>
                <a:schemeClr val="accent1"/>
              </a:buClr>
              <a:buSzPct val="80000"/>
              <a:buFont typeface="Wingdings" pitchFamily="2" charset="2"/>
              <a:buChar char="n"/>
              <a:tabLst/>
            </a:pPr>
            <a:endParaRPr kumimoji="1" lang="ja-JP" altLang="en-US" sz="2400" b="1" i="0" u="none" strike="noStrike" cap="none" normalizeH="0" baseline="0">
              <a:ln>
                <a:noFill/>
              </a:ln>
              <a:solidFill>
                <a:schemeClr val="tx1"/>
              </a:solidFill>
              <a:effectLst/>
              <a:latin typeface="Century" pitchFamily="18" charset="0"/>
              <a:ea typeface="HGS創英角ｺﾞｼｯｸUB" pitchFamily="50" charset="-128"/>
            </a:endParaRPr>
          </a:p>
        </p:txBody>
      </p:sp>
      <p:sp>
        <p:nvSpPr>
          <p:cNvPr id="6" name="テキスト ボックス 5"/>
          <p:cNvSpPr txBox="1"/>
          <p:nvPr/>
        </p:nvSpPr>
        <p:spPr>
          <a:xfrm>
            <a:off x="1848674" y="5179839"/>
            <a:ext cx="5819670" cy="1175706"/>
          </a:xfrm>
          <a:prstGeom prst="rect">
            <a:avLst/>
          </a:prstGeom>
          <a:noFill/>
        </p:spPr>
        <p:txBody>
          <a:bodyPr wrap="none" rtlCol="0">
            <a:spAutoFit/>
          </a:bodyPr>
          <a:lstStyle/>
          <a:p>
            <a:r>
              <a:rPr lang="ja-JP" altLang="en-US" sz="1760" dirty="0"/>
              <a:t>□For customers interested in open innovation</a:t>
            </a:r>
            <a:endParaRPr lang="en-US" altLang="ja-JP" sz="1760" dirty="0"/>
          </a:p>
          <a:p>
            <a:r>
              <a:rPr lang="ja-JP" altLang="en-US" sz="1760" dirty="0"/>
              <a:t>　  </a:t>
            </a:r>
            <a:r>
              <a:rPr lang="en-US" altLang="ja-JP" sz="1760" dirty="0"/>
              <a:t>w</a:t>
            </a:r>
            <a:r>
              <a:rPr lang="ja-JP" altLang="en-US" sz="1760" dirty="0"/>
              <a:t>e provide valuable services. (market value)</a:t>
            </a:r>
            <a:endParaRPr lang="en-US" altLang="ja-JP" sz="1760" dirty="0"/>
          </a:p>
          <a:p>
            <a:r>
              <a:rPr lang="ja-JP" altLang="en-US" sz="1760" dirty="0"/>
              <a:t>□This will contribute to the promotion of industry-academia </a:t>
            </a:r>
            <a:endParaRPr lang="en-US" altLang="ja-JP" sz="1760" dirty="0"/>
          </a:p>
          <a:p>
            <a:r>
              <a:rPr lang="en-US" altLang="ja-JP" sz="1760" dirty="0"/>
              <a:t>   </a:t>
            </a:r>
            <a:r>
              <a:rPr lang="ja-JP" altLang="en-US" sz="1760" dirty="0"/>
              <a:t>collaboration throughout Japan. (social value)</a:t>
            </a:r>
            <a:endParaRPr lang="en-US" altLang="ja-JP" sz="1760" dirty="0"/>
          </a:p>
        </p:txBody>
      </p:sp>
      <p:cxnSp>
        <p:nvCxnSpPr>
          <p:cNvPr id="7" name="直線コネクタ 6"/>
          <p:cNvCxnSpPr/>
          <p:nvPr/>
        </p:nvCxnSpPr>
        <p:spPr>
          <a:xfrm>
            <a:off x="429905" y="764704"/>
            <a:ext cx="6408712" cy="0"/>
          </a:xfrm>
          <a:prstGeom prst="line">
            <a:avLst/>
          </a:prstGeom>
          <a:ln w="130175">
            <a:gradFill flip="none" rotWithShape="1">
              <a:gsLst>
                <a:gs pos="0">
                  <a:srgbClr val="FFC000"/>
                </a:gs>
                <a:gs pos="100000">
                  <a:schemeClr val="bg1"/>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5669278"/>
      </p:ext>
    </p:extLst>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C</a:t>
            </a:r>
            <a:r>
              <a:rPr kumimoji="1" lang="ja-JP" altLang="en-US" dirty="0"/>
              <a:t>apability</a:t>
            </a:r>
          </a:p>
        </p:txBody>
      </p:sp>
      <p:sp>
        <p:nvSpPr>
          <p:cNvPr id="4" name="スライド番号プレースホルダー 3"/>
          <p:cNvSpPr>
            <a:spLocks noGrp="1"/>
          </p:cNvSpPr>
          <p:nvPr>
            <p:ph type="sldNum" sz="quarter" idx="10"/>
          </p:nvPr>
        </p:nvSpPr>
        <p:spPr>
          <a:xfrm>
            <a:off x="4174890" y="6473278"/>
            <a:ext cx="714658" cy="268090"/>
          </a:xfrm>
        </p:spPr>
        <p:txBody>
          <a:bodyPr/>
          <a:lstStyle/>
          <a:p>
            <a:pPr>
              <a:defRPr/>
            </a:pPr>
            <a:r>
              <a:rPr lang="en-US" altLang="ja-JP">
                <a:solidFill>
                  <a:srgbClr val="000000"/>
                </a:solidFill>
              </a:rPr>
              <a:t>-</a:t>
            </a:r>
            <a:fld id="{77A41EAA-FE2E-4A99-9FCD-3C5A1BF8846F}" type="slidenum">
              <a:rPr lang="en-US" altLang="ja-JP" smtClean="0">
                <a:solidFill>
                  <a:srgbClr val="000000"/>
                </a:solidFill>
              </a:rPr>
              <a:pPr>
                <a:defRPr/>
              </a:pPr>
              <a:t>27</a:t>
            </a:fld>
            <a:r>
              <a:rPr lang="en-US" altLang="ja-JP">
                <a:solidFill>
                  <a:srgbClr val="000000"/>
                </a:solidFill>
              </a:rPr>
              <a:t>-</a:t>
            </a:r>
          </a:p>
        </p:txBody>
      </p:sp>
      <p:sp>
        <p:nvSpPr>
          <p:cNvPr id="5" name="テキスト ボックス 4"/>
          <p:cNvSpPr txBox="1"/>
          <p:nvPr/>
        </p:nvSpPr>
        <p:spPr>
          <a:xfrm>
            <a:off x="179512" y="764704"/>
            <a:ext cx="6492675" cy="4302716"/>
          </a:xfrm>
          <a:prstGeom prst="rect">
            <a:avLst/>
          </a:prstGeom>
          <a:noFill/>
        </p:spPr>
        <p:txBody>
          <a:bodyPr wrap="none" rtlCol="0">
            <a:spAutoFit/>
          </a:bodyPr>
          <a:lstStyle/>
          <a:p>
            <a:r>
              <a:rPr lang="en-US" altLang="ja-JP" dirty="0">
                <a:solidFill>
                  <a:srgbClr val="FF0000"/>
                </a:solidFill>
              </a:rPr>
              <a:t>[internal capability] * Advantages of Industry-Academia Collaboration</a:t>
            </a:r>
            <a:endParaRPr kumimoji="1" lang="en-US" altLang="ja-JP" dirty="0">
              <a:solidFill>
                <a:srgbClr val="FF0000"/>
              </a:solidFill>
            </a:endParaRPr>
          </a:p>
          <a:p>
            <a:r>
              <a:rPr lang="ja-JP" altLang="en-US" dirty="0"/>
              <a:t>(human resources)</a:t>
            </a:r>
            <a:endParaRPr lang="en-US" altLang="ja-JP" dirty="0"/>
          </a:p>
          <a:p>
            <a:r>
              <a:rPr lang="ja-JP" altLang="en-US" dirty="0"/>
              <a:t>□Visibility and Networking (High </a:t>
            </a:r>
            <a:r>
              <a:rPr lang="en-US" altLang="ja-JP" dirty="0"/>
              <a:t>m</a:t>
            </a:r>
            <a:r>
              <a:rPr lang="ja-JP" altLang="en-US" dirty="0"/>
              <a:t>atching </a:t>
            </a:r>
            <a:r>
              <a:rPr lang="en-US" altLang="ja-JP" dirty="0"/>
              <a:t>a</a:t>
            </a:r>
            <a:r>
              <a:rPr lang="ja-JP" altLang="en-US" dirty="0"/>
              <a:t>ccuracy)</a:t>
            </a:r>
            <a:endParaRPr lang="en-US" altLang="ja-JP" dirty="0"/>
          </a:p>
          <a:p>
            <a:r>
              <a:rPr lang="ja-JP" altLang="en-US" dirty="0"/>
              <a:t>□Skills of coordinators to support joint research</a:t>
            </a:r>
            <a:endParaRPr lang="en-US" altLang="ja-JP" dirty="0"/>
          </a:p>
          <a:p>
            <a:r>
              <a:rPr lang="ja-JP" altLang="en-US" dirty="0"/>
              <a:t>□Ability to propose projects utilizing university seeds (brand power)</a:t>
            </a:r>
            <a:endParaRPr lang="en-US" altLang="ja-JP" dirty="0"/>
          </a:p>
          <a:p>
            <a:r>
              <a:rPr lang="ja-JP" altLang="en-US" dirty="0"/>
              <a:t>□Brand strength and name recognition in the Kanto region</a:t>
            </a:r>
            <a:endParaRPr lang="en-US" altLang="ja-JP" dirty="0"/>
          </a:p>
          <a:p>
            <a:r>
              <a:rPr lang="ja-JP" altLang="en-US" dirty="0"/>
              <a:t>□Awareness and trust of university staff as a wide-area TLO</a:t>
            </a:r>
            <a:endParaRPr lang="en-US" altLang="ja-JP" dirty="0"/>
          </a:p>
          <a:p>
            <a:r>
              <a:rPr kumimoji="1" lang="ja-JP" altLang="en-US" dirty="0"/>
              <a:t>(business environment)</a:t>
            </a:r>
            <a:endParaRPr kumimoji="1" lang="en-US" altLang="ja-JP" dirty="0"/>
          </a:p>
          <a:p>
            <a:r>
              <a:rPr kumimoji="1" lang="ja-JP" altLang="en-US" dirty="0"/>
              <a:t>□Web marketing and sales capabilities</a:t>
            </a:r>
            <a:endParaRPr kumimoji="1" lang="en-US" altLang="ja-JP" dirty="0"/>
          </a:p>
          <a:p>
            <a:r>
              <a:rPr lang="ja-JP" altLang="en-US" dirty="0"/>
              <a:t>□Advantages of being in the Tokyo metropolitan area</a:t>
            </a:r>
            <a:endParaRPr lang="en-US" altLang="ja-JP" dirty="0"/>
          </a:p>
          <a:p>
            <a:r>
              <a:rPr lang="ja-JP" altLang="en-US" dirty="0"/>
              <a:t>□Back Office Efficiency (IT utilization and human skills)</a:t>
            </a:r>
            <a:endParaRPr lang="en-US" altLang="ja-JP" dirty="0"/>
          </a:p>
          <a:p>
            <a:r>
              <a:rPr kumimoji="1" lang="ja-JP" altLang="en-US" dirty="0"/>
              <a:t>□Management freedom (Independent management, financial health, agency costs)</a:t>
            </a:r>
            <a:endParaRPr kumimoji="1" lang="en-US" altLang="ja-JP" dirty="0"/>
          </a:p>
          <a:p>
            <a:endParaRPr kumimoji="1" lang="en-US" altLang="ja-JP" dirty="0"/>
          </a:p>
          <a:p>
            <a:r>
              <a:rPr kumimoji="1" lang="en-US" altLang="ja-JP" dirty="0">
                <a:solidFill>
                  <a:srgbClr val="FF0000"/>
                </a:solidFill>
              </a:rPr>
              <a:t>[external capability]</a:t>
            </a:r>
          </a:p>
          <a:p>
            <a:r>
              <a:rPr lang="ja-JP" altLang="en-US" dirty="0"/>
              <a:t>□</a:t>
            </a:r>
            <a:r>
              <a:rPr lang="en-US" altLang="ja-JP" dirty="0"/>
              <a:t>Cooperation with</a:t>
            </a:r>
            <a:r>
              <a:rPr lang="ja-JP" altLang="en-US" dirty="0"/>
              <a:t> </a:t>
            </a:r>
            <a:r>
              <a:rPr lang="en-US" altLang="ja-JP" dirty="0"/>
              <a:t>e</a:t>
            </a:r>
            <a:r>
              <a:rPr lang="ja-JP" altLang="en-US" dirty="0"/>
              <a:t>xcellent freelance</a:t>
            </a:r>
            <a:endParaRPr lang="en-US" altLang="ja-JP" dirty="0"/>
          </a:p>
          <a:p>
            <a:r>
              <a:rPr lang="ja-JP" altLang="en-US" dirty="0"/>
              <a:t>□</a:t>
            </a:r>
            <a:r>
              <a:rPr lang="en-US" altLang="ja-JP" dirty="0"/>
              <a:t>U</a:t>
            </a:r>
            <a:r>
              <a:rPr lang="ja-JP" altLang="en-US" dirty="0"/>
              <a:t>tilize many of the seeds of universities across the country </a:t>
            </a:r>
            <a:r>
              <a:rPr lang="en-US" altLang="ja-JP" dirty="0"/>
              <a:t>for proposals</a:t>
            </a:r>
          </a:p>
          <a:p>
            <a:r>
              <a:rPr lang="ja-JP" altLang="en-US" dirty="0"/>
              <a:t>□Older researchers from universities, etc., who retired from retirement age. </a:t>
            </a:r>
            <a:endParaRPr lang="en-US" altLang="ja-JP" dirty="0"/>
          </a:p>
          <a:p>
            <a:r>
              <a:rPr lang="ja-JP" altLang="en-US" dirty="0"/>
              <a:t>□Senior engineers from Electro-Communications University.</a:t>
            </a:r>
            <a:endParaRPr lang="en-US" altLang="ja-JP" dirty="0"/>
          </a:p>
          <a:p>
            <a:r>
              <a:rPr lang="ja-JP" altLang="en-US" dirty="0"/>
              <a:t>□Collaborating with consulting companies etc. ...</a:t>
            </a:r>
            <a:endParaRPr kumimoji="1" lang="en-US" altLang="ja-JP" dirty="0"/>
          </a:p>
        </p:txBody>
      </p:sp>
      <p:sp>
        <p:nvSpPr>
          <p:cNvPr id="6" name="タイトル 1"/>
          <p:cNvSpPr txBox="1">
            <a:spLocks/>
          </p:cNvSpPr>
          <p:nvPr/>
        </p:nvSpPr>
        <p:spPr bwMode="auto">
          <a:xfrm>
            <a:off x="1547664" y="5085184"/>
            <a:ext cx="6120680" cy="54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284" tIns="45132" rIns="90284" bIns="45132" numCol="1" anchor="ctr" anchorCtr="0" compatLnSpc="1">
            <a:prstTxWarp prst="textNoShape">
              <a:avLst/>
            </a:prstTxWarp>
          </a:bodyPr>
          <a:lstStyle>
            <a:lvl1pPr algn="l" defTabSz="902806" rtl="0" eaLnBrk="0" fontAlgn="base" hangingPunct="0">
              <a:spcBef>
                <a:spcPct val="0"/>
              </a:spcBef>
              <a:spcAft>
                <a:spcPct val="0"/>
              </a:spcAft>
              <a:defRPr kumimoji="1" sz="1920">
                <a:solidFill>
                  <a:schemeClr val="bg1"/>
                </a:solidFill>
                <a:latin typeface="+mj-lt"/>
                <a:ea typeface="+mj-ea"/>
                <a:cs typeface="+mj-cs"/>
              </a:defRPr>
            </a:lvl1pPr>
            <a:lvl2pPr algn="l" defTabSz="902806" rtl="0" eaLnBrk="0" fontAlgn="base" hangingPunct="0">
              <a:spcBef>
                <a:spcPct val="0"/>
              </a:spcBef>
              <a:spcAft>
                <a:spcPct val="0"/>
              </a:spcAft>
              <a:defRPr kumimoji="1" sz="1920">
                <a:solidFill>
                  <a:schemeClr val="bg1"/>
                </a:solidFill>
                <a:latin typeface="HGS創英角ｺﾞｼｯｸUB" pitchFamily="50" charset="-128"/>
                <a:ea typeface="HGS創英角ｺﾞｼｯｸUB" pitchFamily="50" charset="-128"/>
              </a:defRPr>
            </a:lvl2pPr>
            <a:lvl3pPr algn="l" defTabSz="902806" rtl="0" eaLnBrk="0" fontAlgn="base" hangingPunct="0">
              <a:spcBef>
                <a:spcPct val="0"/>
              </a:spcBef>
              <a:spcAft>
                <a:spcPct val="0"/>
              </a:spcAft>
              <a:defRPr kumimoji="1" sz="1920">
                <a:solidFill>
                  <a:schemeClr val="bg1"/>
                </a:solidFill>
                <a:latin typeface="HGS創英角ｺﾞｼｯｸUB" pitchFamily="50" charset="-128"/>
                <a:ea typeface="HGS創英角ｺﾞｼｯｸUB" pitchFamily="50" charset="-128"/>
              </a:defRPr>
            </a:lvl3pPr>
            <a:lvl4pPr algn="l" defTabSz="902806" rtl="0" eaLnBrk="0" fontAlgn="base" hangingPunct="0">
              <a:spcBef>
                <a:spcPct val="0"/>
              </a:spcBef>
              <a:spcAft>
                <a:spcPct val="0"/>
              </a:spcAft>
              <a:defRPr kumimoji="1" sz="1920">
                <a:solidFill>
                  <a:schemeClr val="bg1"/>
                </a:solidFill>
                <a:latin typeface="HGS創英角ｺﾞｼｯｸUB" pitchFamily="50" charset="-128"/>
                <a:ea typeface="HGS創英角ｺﾞｼｯｸUB" pitchFamily="50" charset="-128"/>
              </a:defRPr>
            </a:lvl4pPr>
            <a:lvl5pPr algn="l" defTabSz="902806" rtl="0" eaLnBrk="0" fontAlgn="base" hangingPunct="0">
              <a:spcBef>
                <a:spcPct val="0"/>
              </a:spcBef>
              <a:spcAft>
                <a:spcPct val="0"/>
              </a:spcAft>
              <a:defRPr kumimoji="1" sz="1920">
                <a:solidFill>
                  <a:schemeClr val="bg1"/>
                </a:solidFill>
                <a:latin typeface="HGS創英角ｺﾞｼｯｸUB" pitchFamily="50" charset="-128"/>
                <a:ea typeface="HGS創英角ｺﾞｼｯｸUB" pitchFamily="50" charset="-128"/>
              </a:defRPr>
            </a:lvl5pPr>
            <a:lvl6pPr marL="408813" algn="l" defTabSz="902806" rtl="0" fontAlgn="base">
              <a:spcBef>
                <a:spcPct val="0"/>
              </a:spcBef>
              <a:spcAft>
                <a:spcPct val="0"/>
              </a:spcAft>
              <a:defRPr kumimoji="1" sz="1920">
                <a:solidFill>
                  <a:schemeClr val="bg1"/>
                </a:solidFill>
                <a:latin typeface="HGS創英角ｺﾞｼｯｸUB" pitchFamily="50" charset="-128"/>
                <a:ea typeface="HGS創英角ｺﾞｼｯｸUB" pitchFamily="50" charset="-128"/>
              </a:defRPr>
            </a:lvl6pPr>
            <a:lvl7pPr marL="817619" algn="l" defTabSz="902806" rtl="0" fontAlgn="base">
              <a:spcBef>
                <a:spcPct val="0"/>
              </a:spcBef>
              <a:spcAft>
                <a:spcPct val="0"/>
              </a:spcAft>
              <a:defRPr kumimoji="1" sz="1920">
                <a:solidFill>
                  <a:schemeClr val="bg1"/>
                </a:solidFill>
                <a:latin typeface="HGS創英角ｺﾞｼｯｸUB" pitchFamily="50" charset="-128"/>
                <a:ea typeface="HGS創英角ｺﾞｼｯｸUB" pitchFamily="50" charset="-128"/>
              </a:defRPr>
            </a:lvl7pPr>
            <a:lvl8pPr marL="1226443" algn="l" defTabSz="902806" rtl="0" fontAlgn="base">
              <a:spcBef>
                <a:spcPct val="0"/>
              </a:spcBef>
              <a:spcAft>
                <a:spcPct val="0"/>
              </a:spcAft>
              <a:defRPr kumimoji="1" sz="1920">
                <a:solidFill>
                  <a:schemeClr val="bg1"/>
                </a:solidFill>
                <a:latin typeface="HGS創英角ｺﾞｼｯｸUB" pitchFamily="50" charset="-128"/>
                <a:ea typeface="HGS創英角ｺﾞｼｯｸUB" pitchFamily="50" charset="-128"/>
              </a:defRPr>
            </a:lvl8pPr>
            <a:lvl9pPr marL="1635248" algn="l" defTabSz="902806" rtl="0" fontAlgn="base">
              <a:spcBef>
                <a:spcPct val="0"/>
              </a:spcBef>
              <a:spcAft>
                <a:spcPct val="0"/>
              </a:spcAft>
              <a:defRPr kumimoji="1" sz="1920">
                <a:solidFill>
                  <a:schemeClr val="bg1"/>
                </a:solidFill>
                <a:latin typeface="HGS創英角ｺﾞｼｯｸUB" pitchFamily="50" charset="-128"/>
                <a:ea typeface="HGS創英角ｺﾞｼｯｸUB" pitchFamily="50" charset="-128"/>
              </a:defRPr>
            </a:lvl9pPr>
          </a:lstStyle>
          <a:p>
            <a:r>
              <a:rPr lang="en-US" altLang="ja-JP" kern="0" dirty="0">
                <a:solidFill>
                  <a:srgbClr val="0070C0"/>
                </a:solidFill>
              </a:rPr>
              <a:t>C</a:t>
            </a:r>
            <a:r>
              <a:rPr lang="ja-JP" altLang="en-US" kern="0" dirty="0">
                <a:solidFill>
                  <a:srgbClr val="0070C0"/>
                </a:solidFill>
              </a:rPr>
              <a:t>apability based strategy</a:t>
            </a:r>
          </a:p>
        </p:txBody>
      </p:sp>
      <p:sp>
        <p:nvSpPr>
          <p:cNvPr id="7" name="テキスト ボックス 6"/>
          <p:cNvSpPr txBox="1"/>
          <p:nvPr/>
        </p:nvSpPr>
        <p:spPr>
          <a:xfrm>
            <a:off x="179512" y="5661248"/>
            <a:ext cx="5535874" cy="683264"/>
          </a:xfrm>
          <a:prstGeom prst="rect">
            <a:avLst/>
          </a:prstGeom>
          <a:noFill/>
        </p:spPr>
        <p:txBody>
          <a:bodyPr wrap="none" rtlCol="0">
            <a:spAutoFit/>
          </a:bodyPr>
          <a:lstStyle/>
          <a:p>
            <a:r>
              <a:rPr kumimoji="1" lang="ja-JP" altLang="en-US" sz="1920" dirty="0">
                <a:solidFill>
                  <a:srgbClr val="FF0000"/>
                </a:solidFill>
              </a:rPr>
              <a:t>□How do you increase or refine your capabilities?</a:t>
            </a:r>
            <a:endParaRPr kumimoji="1" lang="en-US" altLang="ja-JP" sz="1920" dirty="0">
              <a:solidFill>
                <a:srgbClr val="FF0000"/>
              </a:solidFill>
            </a:endParaRPr>
          </a:p>
          <a:p>
            <a:r>
              <a:rPr kumimoji="1" lang="ja-JP" altLang="en-US" sz="1920" dirty="0">
                <a:solidFill>
                  <a:srgbClr val="FF0000"/>
                </a:solidFill>
              </a:rPr>
              <a:t>□How to increase the available external capabilities</a:t>
            </a:r>
            <a:r>
              <a:rPr kumimoji="1" lang="en-US" altLang="ja-JP" sz="1920" dirty="0">
                <a:solidFill>
                  <a:srgbClr val="FF0000"/>
                </a:solidFill>
              </a:rPr>
              <a:t>?</a:t>
            </a:r>
            <a:endParaRPr kumimoji="1" lang="ja-JP" altLang="en-US" sz="1920" dirty="0">
              <a:solidFill>
                <a:srgbClr val="FF0000"/>
              </a:solidFill>
            </a:endParaRPr>
          </a:p>
        </p:txBody>
      </p:sp>
      <p:cxnSp>
        <p:nvCxnSpPr>
          <p:cNvPr id="8" name="直線コネクタ 7"/>
          <p:cNvCxnSpPr/>
          <p:nvPr/>
        </p:nvCxnSpPr>
        <p:spPr>
          <a:xfrm>
            <a:off x="429905" y="692696"/>
            <a:ext cx="6408712" cy="0"/>
          </a:xfrm>
          <a:prstGeom prst="line">
            <a:avLst/>
          </a:prstGeom>
          <a:ln w="130175">
            <a:gradFill flip="none" rotWithShape="1">
              <a:gsLst>
                <a:gs pos="0">
                  <a:srgbClr val="FFC000"/>
                </a:gs>
                <a:gs pos="100000">
                  <a:schemeClr val="bg1"/>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6053472"/>
      </p:ext>
    </p:extLst>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6852" y="362057"/>
            <a:ext cx="8503620" cy="546663"/>
          </a:xfrm>
        </p:spPr>
        <p:txBody>
          <a:bodyPr>
            <a:normAutofit fontScale="90000"/>
          </a:bodyPr>
          <a:lstStyle/>
          <a:p>
            <a:r>
              <a:rPr kumimoji="1" lang="ja-JP" altLang="en-US" dirty="0"/>
              <a:t>About the model of cooperation with universities</a:t>
            </a:r>
          </a:p>
        </p:txBody>
      </p:sp>
      <p:sp>
        <p:nvSpPr>
          <p:cNvPr id="4" name="スライド番号プレースホルダー 3"/>
          <p:cNvSpPr>
            <a:spLocks noGrp="1"/>
          </p:cNvSpPr>
          <p:nvPr>
            <p:ph type="sldNum" sz="quarter" idx="10"/>
          </p:nvPr>
        </p:nvSpPr>
        <p:spPr/>
        <p:txBody>
          <a:bodyPr/>
          <a:lstStyle/>
          <a:p>
            <a:pPr>
              <a:defRPr/>
            </a:pPr>
            <a:r>
              <a:rPr lang="en-US" altLang="ja-JP">
                <a:solidFill>
                  <a:srgbClr val="000000"/>
                </a:solidFill>
              </a:rPr>
              <a:t>-</a:t>
            </a:r>
            <a:fld id="{77A41EAA-FE2E-4A99-9FCD-3C5A1BF8846F}" type="slidenum">
              <a:rPr lang="en-US" altLang="ja-JP" smtClean="0">
                <a:solidFill>
                  <a:srgbClr val="000000"/>
                </a:solidFill>
              </a:rPr>
              <a:pPr>
                <a:defRPr/>
              </a:pPr>
              <a:t>28</a:t>
            </a:fld>
            <a:r>
              <a:rPr lang="en-US" altLang="ja-JP">
                <a:solidFill>
                  <a:srgbClr val="000000"/>
                </a:solidFill>
              </a:rPr>
              <a:t>-</a:t>
            </a:r>
          </a:p>
        </p:txBody>
      </p:sp>
      <p:sp>
        <p:nvSpPr>
          <p:cNvPr id="5" name="テキスト ボックス 4"/>
          <p:cNvSpPr txBox="1"/>
          <p:nvPr/>
        </p:nvSpPr>
        <p:spPr>
          <a:xfrm>
            <a:off x="179512" y="1574556"/>
            <a:ext cx="8217314" cy="4302716"/>
          </a:xfrm>
          <a:prstGeom prst="rect">
            <a:avLst/>
          </a:prstGeom>
          <a:noFill/>
        </p:spPr>
        <p:txBody>
          <a:bodyPr wrap="none" rtlCol="0">
            <a:spAutoFit/>
          </a:bodyPr>
          <a:lstStyle/>
          <a:p>
            <a:r>
              <a:rPr kumimoji="1" lang="ja-JP" altLang="en-US" dirty="0"/>
              <a:t>1)A basic agreement on the alliance </a:t>
            </a:r>
            <a:r>
              <a:rPr lang="en-US" altLang="ja-JP" dirty="0"/>
              <a:t>is</a:t>
            </a:r>
            <a:r>
              <a:rPr kumimoji="1" lang="ja-JP" altLang="en-US" dirty="0"/>
              <a:t> signed </a:t>
            </a:r>
            <a:r>
              <a:rPr lang="en-US" altLang="ja-JP" dirty="0"/>
              <a:t>between</a:t>
            </a:r>
            <a:r>
              <a:rPr kumimoji="1" lang="ja-JP" altLang="en-US" dirty="0"/>
              <a:t> our company </a:t>
            </a:r>
            <a:r>
              <a:rPr lang="en-US" altLang="ja-JP" dirty="0"/>
              <a:t>and </a:t>
            </a:r>
            <a:r>
              <a:rPr kumimoji="1" lang="ja-JP" altLang="en-US" dirty="0"/>
              <a:t>the partner university.</a:t>
            </a:r>
            <a:endParaRPr kumimoji="1" lang="en-US" altLang="ja-JP" dirty="0"/>
          </a:p>
          <a:p>
            <a:endParaRPr lang="en-US" altLang="ja-JP" dirty="0"/>
          </a:p>
          <a:p>
            <a:r>
              <a:rPr kumimoji="1" lang="ja-JP" altLang="en-US" dirty="0"/>
              <a:t>2)The person in charge of our company interview university researchers about seeds information.</a:t>
            </a:r>
            <a:endParaRPr kumimoji="1" lang="en-US" altLang="ja-JP" dirty="0"/>
          </a:p>
          <a:p>
            <a:r>
              <a:rPr lang="ja-JP" altLang="en-US" dirty="0"/>
              <a:t>　　(Only the first in-school adjustment will be handled by the university URA.).</a:t>
            </a:r>
            <a:endParaRPr lang="en-US" altLang="ja-JP" dirty="0"/>
          </a:p>
          <a:p>
            <a:endParaRPr lang="en-US" altLang="ja-JP" dirty="0"/>
          </a:p>
          <a:p>
            <a:r>
              <a:rPr lang="ja-JP" altLang="en-US" dirty="0"/>
              <a:t>3)In addition to publish seeds on the Open Innovation Promotion Portal,</a:t>
            </a:r>
            <a:r>
              <a:rPr lang="en-US" altLang="ja-JP" dirty="0"/>
              <a:t>  we introduce</a:t>
            </a:r>
            <a:r>
              <a:rPr lang="ja-JP" altLang="en-US" dirty="0"/>
              <a:t> seeds to </a:t>
            </a:r>
            <a:endParaRPr lang="en-US" altLang="ja-JP" dirty="0"/>
          </a:p>
          <a:p>
            <a:r>
              <a:rPr lang="en-US" altLang="ja-JP" dirty="0"/>
              <a:t>   </a:t>
            </a:r>
            <a:r>
              <a:rPr lang="ja-JP" altLang="en-US" dirty="0"/>
              <a:t>interested companies.</a:t>
            </a:r>
            <a:endParaRPr kumimoji="1" lang="en-US" altLang="ja-JP" dirty="0"/>
          </a:p>
          <a:p>
            <a:endParaRPr lang="en-US" altLang="ja-JP" dirty="0"/>
          </a:p>
          <a:p>
            <a:r>
              <a:rPr lang="ja-JP" altLang="en-US" dirty="0"/>
              <a:t>4)</a:t>
            </a:r>
            <a:r>
              <a:rPr lang="en-US" altLang="ja-JP" dirty="0"/>
              <a:t>We try to extend it to</a:t>
            </a:r>
            <a:r>
              <a:rPr lang="ja-JP" altLang="en-US" dirty="0"/>
              <a:t> technology transfer or joint research.</a:t>
            </a:r>
            <a:endParaRPr kumimoji="1" lang="en-US" altLang="ja-JP" dirty="0"/>
          </a:p>
          <a:p>
            <a:endParaRPr lang="en-US" altLang="ja-JP" dirty="0"/>
          </a:p>
          <a:p>
            <a:r>
              <a:rPr lang="ja-JP" altLang="en-US" dirty="0"/>
              <a:t>5)When conducting joint research, a joint research agreement is concluded between the company, </a:t>
            </a:r>
            <a:endParaRPr lang="en-US" altLang="ja-JP" dirty="0"/>
          </a:p>
          <a:p>
            <a:r>
              <a:rPr lang="en-US" altLang="ja-JP" dirty="0"/>
              <a:t>   </a:t>
            </a:r>
            <a:r>
              <a:rPr lang="ja-JP" altLang="en-US" dirty="0"/>
              <a:t>university and our company.</a:t>
            </a:r>
            <a:endParaRPr kumimoji="1" lang="en-US" altLang="ja-JP" dirty="0"/>
          </a:p>
          <a:p>
            <a:endParaRPr lang="en-US" altLang="ja-JP" dirty="0"/>
          </a:p>
          <a:p>
            <a:r>
              <a:rPr kumimoji="1" lang="en-US" altLang="ja-JP" dirty="0"/>
              <a:t>*The seeds of universities that have not applied for patents are also to be discovered and promoted.</a:t>
            </a:r>
          </a:p>
          <a:p>
            <a:r>
              <a:rPr kumimoji="1" lang="ja-JP" altLang="en-US" dirty="0"/>
              <a:t>　The above activities are free of charge (When a joint research agreement </a:t>
            </a:r>
            <a:r>
              <a:rPr kumimoji="1" lang="en-US" altLang="ja-JP" dirty="0"/>
              <a:t>is concluded,</a:t>
            </a:r>
            <a:r>
              <a:rPr lang="en-US" altLang="ja-JP" dirty="0"/>
              <a:t> </a:t>
            </a:r>
            <a:r>
              <a:rPr kumimoji="1" lang="ja-JP" altLang="en-US" dirty="0"/>
              <a:t>we receive a </a:t>
            </a:r>
            <a:endParaRPr kumimoji="1" lang="en-US" altLang="ja-JP" dirty="0"/>
          </a:p>
          <a:p>
            <a:r>
              <a:rPr lang="en-US" altLang="ja-JP" dirty="0"/>
              <a:t>   </a:t>
            </a:r>
            <a:r>
              <a:rPr kumimoji="1" lang="ja-JP" altLang="en-US" dirty="0"/>
              <a:t>fee from the company.).</a:t>
            </a:r>
            <a:endParaRPr kumimoji="1" lang="en-US" altLang="ja-JP" dirty="0"/>
          </a:p>
          <a:p>
            <a:r>
              <a:rPr kumimoji="1" lang="ja-JP" altLang="en-US" dirty="0"/>
              <a:t>　In the case of licensing intellectual property rights, consultation is required.</a:t>
            </a:r>
            <a:endParaRPr kumimoji="1" lang="en-US" altLang="ja-JP" dirty="0"/>
          </a:p>
          <a:p>
            <a:r>
              <a:rPr lang="ja-JP" altLang="en-US" dirty="0"/>
              <a:t>　We will minimize the time and effort of the person in charge of the URA/industry-university collaboration </a:t>
            </a:r>
            <a:endParaRPr lang="en-US" altLang="ja-JP" dirty="0"/>
          </a:p>
          <a:p>
            <a:r>
              <a:rPr lang="en-US" altLang="ja-JP" dirty="0"/>
              <a:t>  </a:t>
            </a:r>
            <a:r>
              <a:rPr lang="ja-JP" altLang="en-US" dirty="0"/>
              <a:t>department.</a:t>
            </a:r>
            <a:endParaRPr lang="en-US" altLang="ja-JP" dirty="0"/>
          </a:p>
        </p:txBody>
      </p:sp>
      <p:cxnSp>
        <p:nvCxnSpPr>
          <p:cNvPr id="6" name="直線コネクタ 5"/>
          <p:cNvCxnSpPr/>
          <p:nvPr/>
        </p:nvCxnSpPr>
        <p:spPr>
          <a:xfrm>
            <a:off x="429905" y="1124744"/>
            <a:ext cx="6408712" cy="0"/>
          </a:xfrm>
          <a:prstGeom prst="line">
            <a:avLst/>
          </a:prstGeom>
          <a:ln w="130175">
            <a:gradFill flip="none" rotWithShape="1">
              <a:gsLst>
                <a:gs pos="0">
                  <a:srgbClr val="FFC000"/>
                </a:gs>
                <a:gs pos="100000">
                  <a:schemeClr val="bg1"/>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3509994"/>
      </p:ext>
    </p:extLst>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Example of cooperation with universities -1</a:t>
            </a:r>
          </a:p>
        </p:txBody>
      </p:sp>
      <p:sp>
        <p:nvSpPr>
          <p:cNvPr id="4" name="スライド番号プレースホルダー 3"/>
          <p:cNvSpPr>
            <a:spLocks noGrp="1"/>
          </p:cNvSpPr>
          <p:nvPr>
            <p:ph type="sldNum" sz="quarter" idx="10"/>
          </p:nvPr>
        </p:nvSpPr>
        <p:spPr/>
        <p:txBody>
          <a:bodyPr/>
          <a:lstStyle/>
          <a:p>
            <a:pPr>
              <a:defRPr/>
            </a:pPr>
            <a:r>
              <a:rPr lang="en-US" altLang="ja-JP">
                <a:solidFill>
                  <a:srgbClr val="000000"/>
                </a:solidFill>
              </a:rPr>
              <a:t>-</a:t>
            </a:r>
            <a:fld id="{77A41EAA-FE2E-4A99-9FCD-3C5A1BF8846F}" type="slidenum">
              <a:rPr lang="en-US" altLang="ja-JP" smtClean="0">
                <a:solidFill>
                  <a:srgbClr val="000000"/>
                </a:solidFill>
              </a:rPr>
              <a:pPr>
                <a:defRPr/>
              </a:pPr>
              <a:t>29</a:t>
            </a:fld>
            <a:r>
              <a:rPr lang="en-US" altLang="ja-JP">
                <a:solidFill>
                  <a:srgbClr val="000000"/>
                </a:solidFill>
              </a:rPr>
              <a:t>-</a:t>
            </a:r>
          </a:p>
        </p:txBody>
      </p:sp>
      <p:pic>
        <p:nvPicPr>
          <p:cNvPr id="5" name="図 4"/>
          <p:cNvPicPr>
            <a:picLocks noChangeAspect="1"/>
          </p:cNvPicPr>
          <p:nvPr/>
        </p:nvPicPr>
        <p:blipFill>
          <a:blip r:embed="rId2"/>
          <a:stretch>
            <a:fillRect/>
          </a:stretch>
        </p:blipFill>
        <p:spPr>
          <a:xfrm>
            <a:off x="336262" y="1242217"/>
            <a:ext cx="3898758" cy="5499151"/>
          </a:xfrm>
          <a:prstGeom prst="rect">
            <a:avLst/>
          </a:prstGeom>
        </p:spPr>
      </p:pic>
      <p:pic>
        <p:nvPicPr>
          <p:cNvPr id="6" name="図 5"/>
          <p:cNvPicPr>
            <a:picLocks noChangeAspect="1"/>
          </p:cNvPicPr>
          <p:nvPr/>
        </p:nvPicPr>
        <p:blipFill>
          <a:blip r:embed="rId3"/>
          <a:stretch>
            <a:fillRect/>
          </a:stretch>
        </p:blipFill>
        <p:spPr>
          <a:xfrm>
            <a:off x="4644009" y="1242217"/>
            <a:ext cx="3888432" cy="5499150"/>
          </a:xfrm>
          <a:prstGeom prst="rect">
            <a:avLst/>
          </a:prstGeom>
        </p:spPr>
      </p:pic>
      <p:sp>
        <p:nvSpPr>
          <p:cNvPr id="7" name="テキスト ボックス 6"/>
          <p:cNvSpPr txBox="1"/>
          <p:nvPr/>
        </p:nvSpPr>
        <p:spPr>
          <a:xfrm>
            <a:off x="179512" y="868650"/>
            <a:ext cx="8648521" cy="400110"/>
          </a:xfrm>
          <a:prstGeom prst="rect">
            <a:avLst/>
          </a:prstGeom>
          <a:noFill/>
        </p:spPr>
        <p:txBody>
          <a:bodyPr wrap="none" rtlCol="0">
            <a:spAutoFit/>
          </a:bodyPr>
          <a:lstStyle/>
          <a:p>
            <a:r>
              <a:rPr lang="ja-JP" altLang="en-US" sz="1600" dirty="0"/>
              <a:t>Nagoya University Open Innovation Institute Kickoff Symposium</a:t>
            </a:r>
            <a:endParaRPr lang="en-US" altLang="ja-JP" sz="1600" dirty="0"/>
          </a:p>
        </p:txBody>
      </p:sp>
    </p:spTree>
    <p:extLst>
      <p:ext uri="{BB962C8B-B14F-4D97-AF65-F5344CB8AC3E}">
        <p14:creationId xmlns:p14="http://schemas.microsoft.com/office/powerpoint/2010/main" val="2515290199"/>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2B7DEB09-D5FE-45AD-B163-756E177F58ED}" type="slidenum">
              <a:rPr kumimoji="1" lang="ja-JP" altLang="en-US" smtClean="0"/>
              <a:t>3</a:t>
            </a:fld>
            <a:endParaRPr kumimoji="1" lang="ja-JP" altLang="en-US"/>
          </a:p>
        </p:txBody>
      </p:sp>
      <p:pic>
        <p:nvPicPr>
          <p:cNvPr id="5" name="図 4"/>
          <p:cNvPicPr>
            <a:picLocks noChangeAspect="1"/>
          </p:cNvPicPr>
          <p:nvPr/>
        </p:nvPicPr>
        <p:blipFill>
          <a:blip r:embed="rId2"/>
          <a:stretch>
            <a:fillRect/>
          </a:stretch>
        </p:blipFill>
        <p:spPr>
          <a:xfrm>
            <a:off x="611560" y="692696"/>
            <a:ext cx="7798466" cy="5472608"/>
          </a:xfrm>
          <a:prstGeom prst="rect">
            <a:avLst/>
          </a:prstGeom>
        </p:spPr>
      </p:pic>
      <p:sp>
        <p:nvSpPr>
          <p:cNvPr id="6" name="Rectangle 1"/>
          <p:cNvSpPr>
            <a:spLocks noChangeArrowheads="1"/>
          </p:cNvSpPr>
          <p:nvPr/>
        </p:nvSpPr>
        <p:spPr bwMode="auto">
          <a:xfrm>
            <a:off x="4788024" y="4680517"/>
            <a:ext cx="2592288" cy="62069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rgbClr val="222222"/>
                </a:solidFill>
                <a:effectLst/>
                <a:latin typeface="Arial Unicode MS" panose="020B0604020202020204" pitchFamily="50" charset="-128"/>
                <a:ea typeface="inherit"/>
              </a:rPr>
              <a:t>Cost reduction and time reduction by utilizing </a:t>
            </a:r>
            <a:endParaRPr kumimoji="0" lang="en-US" altLang="ja-JP" sz="1400" b="0" i="0" u="none" strike="noStrike" cap="none" normalizeH="0" baseline="0" dirty="0">
              <a:ln>
                <a:noFill/>
              </a:ln>
              <a:solidFill>
                <a:srgbClr val="222222"/>
              </a:solidFill>
              <a:effectLst/>
              <a:latin typeface="Arial Unicode MS" panose="020B0604020202020204" pitchFamily="50" charset="-128"/>
              <a:ea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rgbClr val="222222"/>
                </a:solidFill>
                <a:effectLst/>
                <a:latin typeface="Arial Unicode MS" panose="020B0604020202020204" pitchFamily="50" charset="-128"/>
                <a:ea typeface="inherit"/>
              </a:rPr>
              <a:t>external resources</a:t>
            </a:r>
            <a:r>
              <a:rPr kumimoji="0" lang="ja-JP" altLang="ja-JP" sz="1400" b="0" i="0" u="none" strike="noStrike" cap="none" normalizeH="0" baseline="0" dirty="0">
                <a:ln>
                  <a:noFill/>
                </a:ln>
                <a:solidFill>
                  <a:schemeClr val="tx1"/>
                </a:solidFill>
                <a:effectLst/>
              </a:rPr>
              <a:t> </a:t>
            </a:r>
            <a:endParaRPr kumimoji="0" lang="ja-JP" altLang="ja-JP" sz="1400" b="0" i="0" u="none" strike="noStrike" cap="none" normalizeH="0" baseline="0" dirty="0">
              <a:ln>
                <a:noFill/>
              </a:ln>
              <a:solidFill>
                <a:schemeClr val="tx1"/>
              </a:solidFill>
              <a:effectLst/>
              <a:latin typeface="Arial" panose="020B0604020202020204" pitchFamily="34" charset="0"/>
            </a:endParaRPr>
          </a:p>
        </p:txBody>
      </p:sp>
      <p:sp>
        <p:nvSpPr>
          <p:cNvPr id="7" name="正方形/長方形 6"/>
          <p:cNvSpPr/>
          <p:nvPr/>
        </p:nvSpPr>
        <p:spPr>
          <a:xfrm>
            <a:off x="6534186" y="980728"/>
            <a:ext cx="2358294" cy="1643527"/>
          </a:xfrm>
          <a:prstGeom prst="rect">
            <a:avLst/>
          </a:prstGeom>
          <a:solidFill>
            <a:schemeClr val="bg1"/>
          </a:solidFill>
          <a:ln>
            <a:solidFill>
              <a:srgbClr val="FF0000"/>
            </a:solidFill>
          </a:ln>
        </p:spPr>
        <p:txBody>
          <a:bodyPr wrap="square">
            <a:spAutoFit/>
          </a:bodyPr>
          <a:lstStyle/>
          <a:p>
            <a:r>
              <a:rPr lang="en-US" altLang="ja-JP" dirty="0">
                <a:solidFill>
                  <a:srgbClr val="222222"/>
                </a:solidFill>
                <a:latin typeface="arial" panose="020B0604020202020204" pitchFamily="34" charset="0"/>
              </a:rPr>
              <a:t>Earn money by placing </a:t>
            </a:r>
          </a:p>
          <a:p>
            <a:r>
              <a:rPr lang="en-US" altLang="ja-JP" dirty="0">
                <a:solidFill>
                  <a:srgbClr val="222222"/>
                </a:solidFill>
                <a:latin typeface="arial" panose="020B0604020202020204" pitchFamily="34" charset="0"/>
              </a:rPr>
              <a:t>internal resources and </a:t>
            </a:r>
          </a:p>
          <a:p>
            <a:r>
              <a:rPr lang="en-US" altLang="ja-JP" dirty="0">
                <a:solidFill>
                  <a:srgbClr val="222222"/>
                </a:solidFill>
                <a:latin typeface="arial" panose="020B0604020202020204" pitchFamily="34" charset="0"/>
              </a:rPr>
              <a:t>development </a:t>
            </a:r>
          </a:p>
          <a:p>
            <a:r>
              <a:rPr lang="en-US" altLang="ja-JP" dirty="0">
                <a:solidFill>
                  <a:srgbClr val="222222"/>
                </a:solidFill>
                <a:latin typeface="arial" panose="020B0604020202020204" pitchFamily="34" charset="0"/>
              </a:rPr>
              <a:t>on external channels, </a:t>
            </a:r>
          </a:p>
          <a:p>
            <a:r>
              <a:rPr lang="en-US" altLang="ja-JP" dirty="0">
                <a:solidFill>
                  <a:srgbClr val="222222"/>
                </a:solidFill>
                <a:latin typeface="arial" panose="020B0604020202020204" pitchFamily="34" charset="0"/>
              </a:rPr>
              <a:t>such as licensing out, </a:t>
            </a:r>
          </a:p>
          <a:p>
            <a:r>
              <a:rPr lang="en-US" altLang="ja-JP" dirty="0">
                <a:solidFill>
                  <a:srgbClr val="222222"/>
                </a:solidFill>
                <a:latin typeface="arial" panose="020B0604020202020204" pitchFamily="34" charset="0"/>
              </a:rPr>
              <a:t>spin-offs, and transfers</a:t>
            </a:r>
          </a:p>
          <a:p>
            <a:endParaRPr lang="ja-JP" altLang="en-US" dirty="0"/>
          </a:p>
        </p:txBody>
      </p:sp>
      <p:sp>
        <p:nvSpPr>
          <p:cNvPr id="8" name="テキスト ボックス 7"/>
          <p:cNvSpPr txBox="1"/>
          <p:nvPr/>
        </p:nvSpPr>
        <p:spPr>
          <a:xfrm>
            <a:off x="3481569" y="1484784"/>
            <a:ext cx="874407" cy="535531"/>
          </a:xfrm>
          <a:prstGeom prst="rect">
            <a:avLst/>
          </a:prstGeom>
          <a:solidFill>
            <a:schemeClr val="bg1"/>
          </a:solidFill>
        </p:spPr>
        <p:txBody>
          <a:bodyPr wrap="none" rtlCol="0">
            <a:spAutoFit/>
          </a:bodyPr>
          <a:lstStyle/>
          <a:p>
            <a:r>
              <a:rPr lang="en-US" altLang="ja-JP" dirty="0"/>
              <a:t>Revenue </a:t>
            </a:r>
          </a:p>
          <a:p>
            <a:r>
              <a:rPr lang="en-US" altLang="ja-JP" dirty="0"/>
              <a:t>increase</a:t>
            </a:r>
            <a:endParaRPr kumimoji="1" lang="ja-JP" altLang="en-US" dirty="0"/>
          </a:p>
        </p:txBody>
      </p:sp>
      <p:sp>
        <p:nvSpPr>
          <p:cNvPr id="9" name="正方形/長方形 8"/>
          <p:cNvSpPr/>
          <p:nvPr/>
        </p:nvSpPr>
        <p:spPr>
          <a:xfrm>
            <a:off x="1195569" y="1962940"/>
            <a:ext cx="928159" cy="313932"/>
          </a:xfrm>
          <a:prstGeom prst="rect">
            <a:avLst/>
          </a:prstGeom>
          <a:solidFill>
            <a:schemeClr val="bg1"/>
          </a:solidFill>
        </p:spPr>
        <p:txBody>
          <a:bodyPr wrap="square">
            <a:spAutoFit/>
          </a:bodyPr>
          <a:lstStyle/>
          <a:p>
            <a:r>
              <a:rPr lang="en-US" altLang="ja-JP" dirty="0">
                <a:solidFill>
                  <a:srgbClr val="222222"/>
                </a:solidFill>
                <a:latin typeface="arial" panose="020B0604020202020204" pitchFamily="34" charset="0"/>
              </a:rPr>
              <a:t>Revenue</a:t>
            </a:r>
            <a:endParaRPr lang="ja-JP" altLang="en-US" dirty="0"/>
          </a:p>
        </p:txBody>
      </p:sp>
      <p:sp>
        <p:nvSpPr>
          <p:cNvPr id="10" name="正方形/長方形 9"/>
          <p:cNvSpPr/>
          <p:nvPr/>
        </p:nvSpPr>
        <p:spPr>
          <a:xfrm>
            <a:off x="1267576" y="4195188"/>
            <a:ext cx="784144" cy="313932"/>
          </a:xfrm>
          <a:prstGeom prst="rect">
            <a:avLst/>
          </a:prstGeom>
          <a:solidFill>
            <a:schemeClr val="bg1"/>
          </a:solidFill>
        </p:spPr>
        <p:txBody>
          <a:bodyPr wrap="square">
            <a:spAutoFit/>
          </a:bodyPr>
          <a:lstStyle/>
          <a:p>
            <a:r>
              <a:rPr lang="en-US" altLang="ja-JP" dirty="0"/>
              <a:t>cost</a:t>
            </a:r>
            <a:endParaRPr lang="ja-JP" altLang="en-US" dirty="0"/>
          </a:p>
        </p:txBody>
      </p:sp>
      <p:sp>
        <p:nvSpPr>
          <p:cNvPr id="11" name="正方形/長方形 10"/>
          <p:cNvSpPr/>
          <p:nvPr/>
        </p:nvSpPr>
        <p:spPr>
          <a:xfrm>
            <a:off x="467544" y="6205837"/>
            <a:ext cx="8219256" cy="535531"/>
          </a:xfrm>
          <a:prstGeom prst="rect">
            <a:avLst/>
          </a:prstGeom>
        </p:spPr>
        <p:txBody>
          <a:bodyPr wrap="square">
            <a:spAutoFit/>
          </a:bodyPr>
          <a:lstStyle/>
          <a:p>
            <a:r>
              <a:rPr lang="en-US" altLang="ja-JP" dirty="0"/>
              <a:t>Henry </a:t>
            </a:r>
            <a:r>
              <a:rPr lang="en-US" altLang="ja-JP" dirty="0" err="1"/>
              <a:t>Chesbrough</a:t>
            </a:r>
            <a:r>
              <a:rPr lang="en-US" altLang="ja-JP" dirty="0"/>
              <a:t>, “Why Companies Should Have Open Business Models”, MIT Sloan Management Review, 2007 http://sloanreview.mit.edu/article/why-companies-should-have-open-business-models/</a:t>
            </a:r>
            <a:endParaRPr lang="ja-JP" altLang="en-US" dirty="0"/>
          </a:p>
        </p:txBody>
      </p:sp>
      <p:sp>
        <p:nvSpPr>
          <p:cNvPr id="12" name="正方形/長方形 11"/>
          <p:cNvSpPr/>
          <p:nvPr/>
        </p:nvSpPr>
        <p:spPr>
          <a:xfrm>
            <a:off x="437762" y="5887957"/>
            <a:ext cx="899605" cy="338554"/>
          </a:xfrm>
          <a:prstGeom prst="rect">
            <a:avLst/>
          </a:prstGeom>
        </p:spPr>
        <p:txBody>
          <a:bodyPr wrap="none">
            <a:spAutoFit/>
          </a:bodyPr>
          <a:lstStyle/>
          <a:p>
            <a:r>
              <a:rPr lang="en-US" altLang="ja-JP" sz="1600" dirty="0"/>
              <a:t>Exhibit</a:t>
            </a:r>
            <a:r>
              <a:rPr lang="ja-JP" altLang="en-US" sz="1600" dirty="0"/>
              <a:t>： </a:t>
            </a:r>
            <a:endParaRPr lang="en-US" altLang="ja-JP" sz="1600" dirty="0"/>
          </a:p>
        </p:txBody>
      </p:sp>
      <p:sp>
        <p:nvSpPr>
          <p:cNvPr id="13" name="正方形/長方形 12"/>
          <p:cNvSpPr/>
          <p:nvPr/>
        </p:nvSpPr>
        <p:spPr>
          <a:xfrm>
            <a:off x="2699792" y="5336166"/>
            <a:ext cx="1296144" cy="757130"/>
          </a:xfrm>
          <a:prstGeom prst="rect">
            <a:avLst/>
          </a:prstGeom>
          <a:solidFill>
            <a:schemeClr val="bg1"/>
          </a:solidFill>
        </p:spPr>
        <p:txBody>
          <a:bodyPr wrap="square">
            <a:spAutoFit/>
          </a:bodyPr>
          <a:lstStyle/>
          <a:p>
            <a:r>
              <a:rPr lang="en-US" altLang="ja-JP" dirty="0">
                <a:solidFill>
                  <a:srgbClr val="222222"/>
                </a:solidFill>
                <a:latin typeface="arial" panose="020B0604020202020204" pitchFamily="34" charset="0"/>
              </a:rPr>
              <a:t>Closed</a:t>
            </a:r>
            <a:r>
              <a:rPr lang="ja-JP" altLang="en-US" dirty="0">
                <a:solidFill>
                  <a:srgbClr val="222222"/>
                </a:solidFill>
                <a:latin typeface="arial" panose="020B0604020202020204" pitchFamily="34" charset="0"/>
              </a:rPr>
              <a:t>　</a:t>
            </a:r>
            <a:r>
              <a:rPr lang="en-US" altLang="ja-JP" dirty="0">
                <a:solidFill>
                  <a:srgbClr val="222222"/>
                </a:solidFill>
                <a:latin typeface="arial" panose="020B0604020202020204" pitchFamily="34" charset="0"/>
              </a:rPr>
              <a:t>business </a:t>
            </a:r>
          </a:p>
          <a:p>
            <a:r>
              <a:rPr lang="en-US" altLang="ja-JP" dirty="0">
                <a:solidFill>
                  <a:srgbClr val="222222"/>
                </a:solidFill>
                <a:latin typeface="arial" panose="020B0604020202020204" pitchFamily="34" charset="0"/>
              </a:rPr>
              <a:t>model</a:t>
            </a:r>
            <a:endParaRPr lang="ja-JP" altLang="en-US" dirty="0"/>
          </a:p>
        </p:txBody>
      </p:sp>
      <p:sp>
        <p:nvSpPr>
          <p:cNvPr id="14" name="正方形/長方形 13"/>
          <p:cNvSpPr/>
          <p:nvPr/>
        </p:nvSpPr>
        <p:spPr>
          <a:xfrm>
            <a:off x="5004048" y="5336166"/>
            <a:ext cx="1296144" cy="757130"/>
          </a:xfrm>
          <a:prstGeom prst="rect">
            <a:avLst/>
          </a:prstGeom>
          <a:solidFill>
            <a:schemeClr val="bg1"/>
          </a:solidFill>
        </p:spPr>
        <p:txBody>
          <a:bodyPr wrap="square">
            <a:spAutoFit/>
          </a:bodyPr>
          <a:lstStyle/>
          <a:p>
            <a:r>
              <a:rPr lang="en-US" altLang="ja-JP" dirty="0">
                <a:solidFill>
                  <a:srgbClr val="222222"/>
                </a:solidFill>
                <a:latin typeface="arial" panose="020B0604020202020204" pitchFamily="34" charset="0"/>
              </a:rPr>
              <a:t>Open</a:t>
            </a:r>
            <a:r>
              <a:rPr lang="ja-JP" altLang="en-US" dirty="0">
                <a:solidFill>
                  <a:srgbClr val="222222"/>
                </a:solidFill>
                <a:latin typeface="arial" panose="020B0604020202020204" pitchFamily="34" charset="0"/>
              </a:rPr>
              <a:t>　</a:t>
            </a:r>
            <a:r>
              <a:rPr lang="en-US" altLang="ja-JP" dirty="0">
                <a:solidFill>
                  <a:srgbClr val="222222"/>
                </a:solidFill>
                <a:latin typeface="arial" panose="020B0604020202020204" pitchFamily="34" charset="0"/>
              </a:rPr>
              <a:t>business </a:t>
            </a:r>
          </a:p>
          <a:p>
            <a:r>
              <a:rPr lang="en-US" altLang="ja-JP" dirty="0">
                <a:solidFill>
                  <a:srgbClr val="222222"/>
                </a:solidFill>
                <a:latin typeface="arial" panose="020B0604020202020204" pitchFamily="34" charset="0"/>
              </a:rPr>
              <a:t>model</a:t>
            </a:r>
            <a:endParaRPr lang="ja-JP" altLang="en-US" dirty="0"/>
          </a:p>
        </p:txBody>
      </p:sp>
      <p:sp>
        <p:nvSpPr>
          <p:cNvPr id="15" name="正方形/長方形 14"/>
          <p:cNvSpPr/>
          <p:nvPr/>
        </p:nvSpPr>
        <p:spPr>
          <a:xfrm>
            <a:off x="2927943" y="2765364"/>
            <a:ext cx="930377" cy="535531"/>
          </a:xfrm>
          <a:prstGeom prst="rect">
            <a:avLst/>
          </a:prstGeom>
          <a:solidFill>
            <a:schemeClr val="bg1"/>
          </a:solidFill>
        </p:spPr>
        <p:txBody>
          <a:bodyPr wrap="square">
            <a:spAutoFit/>
          </a:bodyPr>
          <a:lstStyle/>
          <a:p>
            <a:r>
              <a:rPr lang="en-US" altLang="ja-JP" dirty="0">
                <a:solidFill>
                  <a:srgbClr val="222222"/>
                </a:solidFill>
                <a:latin typeface="arial" panose="020B0604020202020204" pitchFamily="34" charset="0"/>
              </a:rPr>
              <a:t>Market</a:t>
            </a:r>
          </a:p>
          <a:p>
            <a:r>
              <a:rPr lang="en-US" altLang="ja-JP" dirty="0">
                <a:solidFill>
                  <a:srgbClr val="222222"/>
                </a:solidFill>
                <a:latin typeface="arial" panose="020B0604020202020204" pitchFamily="34" charset="0"/>
              </a:rPr>
              <a:t>Revenue</a:t>
            </a:r>
            <a:endParaRPr lang="ja-JP" altLang="en-US" dirty="0"/>
          </a:p>
        </p:txBody>
      </p:sp>
      <p:sp>
        <p:nvSpPr>
          <p:cNvPr id="16" name="正方形/長方形 15"/>
          <p:cNvSpPr/>
          <p:nvPr/>
        </p:nvSpPr>
        <p:spPr>
          <a:xfrm>
            <a:off x="2699792" y="3679982"/>
            <a:ext cx="1270575" cy="757130"/>
          </a:xfrm>
          <a:prstGeom prst="rect">
            <a:avLst/>
          </a:prstGeom>
          <a:solidFill>
            <a:schemeClr val="bg1"/>
          </a:solidFill>
        </p:spPr>
        <p:txBody>
          <a:bodyPr wrap="square">
            <a:spAutoFit/>
          </a:bodyPr>
          <a:lstStyle/>
          <a:p>
            <a:r>
              <a:rPr lang="en-US" altLang="ja-JP" dirty="0">
                <a:solidFill>
                  <a:srgbClr val="222222"/>
                </a:solidFill>
                <a:latin typeface="arial" panose="020B0604020202020204" pitchFamily="34" charset="0"/>
              </a:rPr>
              <a:t>Internal</a:t>
            </a:r>
          </a:p>
          <a:p>
            <a:r>
              <a:rPr lang="en-US" altLang="ja-JP" dirty="0">
                <a:solidFill>
                  <a:srgbClr val="222222"/>
                </a:solidFill>
                <a:latin typeface="arial" panose="020B0604020202020204" pitchFamily="34" charset="0"/>
              </a:rPr>
              <a:t>Development</a:t>
            </a:r>
          </a:p>
          <a:p>
            <a:r>
              <a:rPr lang="en-US" altLang="ja-JP" dirty="0">
                <a:solidFill>
                  <a:srgbClr val="222222"/>
                </a:solidFill>
                <a:latin typeface="arial" panose="020B0604020202020204" pitchFamily="34" charset="0"/>
              </a:rPr>
              <a:t>Costs</a:t>
            </a:r>
            <a:endParaRPr lang="ja-JP" altLang="en-US" dirty="0"/>
          </a:p>
        </p:txBody>
      </p:sp>
      <p:sp>
        <p:nvSpPr>
          <p:cNvPr id="17" name="正方形/長方形 16"/>
          <p:cNvSpPr/>
          <p:nvPr/>
        </p:nvSpPr>
        <p:spPr>
          <a:xfrm>
            <a:off x="5029617" y="3645024"/>
            <a:ext cx="1270575" cy="978729"/>
          </a:xfrm>
          <a:prstGeom prst="rect">
            <a:avLst/>
          </a:prstGeom>
          <a:solidFill>
            <a:schemeClr val="bg1"/>
          </a:solidFill>
        </p:spPr>
        <p:txBody>
          <a:bodyPr wrap="square">
            <a:spAutoFit/>
          </a:bodyPr>
          <a:lstStyle/>
          <a:p>
            <a:r>
              <a:rPr lang="en-US" altLang="ja-JP" dirty="0">
                <a:solidFill>
                  <a:srgbClr val="222222"/>
                </a:solidFill>
                <a:latin typeface="arial" panose="020B0604020202020204" pitchFamily="34" charset="0"/>
              </a:rPr>
              <a:t>Internal and</a:t>
            </a:r>
          </a:p>
          <a:p>
            <a:r>
              <a:rPr lang="en-US" altLang="ja-JP" dirty="0">
                <a:solidFill>
                  <a:srgbClr val="222222"/>
                </a:solidFill>
                <a:latin typeface="arial" panose="020B0604020202020204" pitchFamily="34" charset="0"/>
              </a:rPr>
              <a:t>External</a:t>
            </a:r>
          </a:p>
          <a:p>
            <a:r>
              <a:rPr lang="en-US" altLang="ja-JP" dirty="0">
                <a:solidFill>
                  <a:srgbClr val="222222"/>
                </a:solidFill>
                <a:latin typeface="arial" panose="020B0604020202020204" pitchFamily="34" charset="0"/>
              </a:rPr>
              <a:t>Development</a:t>
            </a:r>
          </a:p>
          <a:p>
            <a:r>
              <a:rPr lang="en-US" altLang="ja-JP" dirty="0">
                <a:solidFill>
                  <a:srgbClr val="222222"/>
                </a:solidFill>
                <a:latin typeface="arial" panose="020B0604020202020204" pitchFamily="34" charset="0"/>
              </a:rPr>
              <a:t>Costs</a:t>
            </a:r>
            <a:endParaRPr lang="ja-JP" altLang="en-US" dirty="0"/>
          </a:p>
        </p:txBody>
      </p:sp>
      <p:sp>
        <p:nvSpPr>
          <p:cNvPr id="18" name="正方形/長方形 17"/>
          <p:cNvSpPr/>
          <p:nvPr/>
        </p:nvSpPr>
        <p:spPr>
          <a:xfrm>
            <a:off x="5186931" y="2830482"/>
            <a:ext cx="930377" cy="535531"/>
          </a:xfrm>
          <a:prstGeom prst="rect">
            <a:avLst/>
          </a:prstGeom>
          <a:solidFill>
            <a:schemeClr val="bg1"/>
          </a:solidFill>
        </p:spPr>
        <p:txBody>
          <a:bodyPr wrap="square">
            <a:spAutoFit/>
          </a:bodyPr>
          <a:lstStyle/>
          <a:p>
            <a:r>
              <a:rPr lang="en-US" altLang="ja-JP" dirty="0">
                <a:solidFill>
                  <a:srgbClr val="222222"/>
                </a:solidFill>
                <a:latin typeface="arial" panose="020B0604020202020204" pitchFamily="34" charset="0"/>
              </a:rPr>
              <a:t>Market</a:t>
            </a:r>
          </a:p>
          <a:p>
            <a:r>
              <a:rPr lang="en-US" altLang="ja-JP" dirty="0">
                <a:solidFill>
                  <a:srgbClr val="222222"/>
                </a:solidFill>
                <a:latin typeface="arial" panose="020B0604020202020204" pitchFamily="34" charset="0"/>
              </a:rPr>
              <a:t>Revenue</a:t>
            </a:r>
            <a:endParaRPr lang="ja-JP" altLang="en-US" dirty="0"/>
          </a:p>
        </p:txBody>
      </p:sp>
      <p:sp>
        <p:nvSpPr>
          <p:cNvPr id="19" name="正方形/長方形 18"/>
          <p:cNvSpPr/>
          <p:nvPr/>
        </p:nvSpPr>
        <p:spPr>
          <a:xfrm>
            <a:off x="5225874" y="2130553"/>
            <a:ext cx="930377" cy="313932"/>
          </a:xfrm>
          <a:prstGeom prst="rect">
            <a:avLst/>
          </a:prstGeom>
          <a:solidFill>
            <a:schemeClr val="bg1"/>
          </a:solidFill>
        </p:spPr>
        <p:txBody>
          <a:bodyPr wrap="square">
            <a:spAutoFit/>
          </a:bodyPr>
          <a:lstStyle/>
          <a:p>
            <a:r>
              <a:rPr lang="en-US" altLang="ja-JP" dirty="0">
                <a:solidFill>
                  <a:srgbClr val="222222"/>
                </a:solidFill>
                <a:latin typeface="arial" panose="020B0604020202020204" pitchFamily="34" charset="0"/>
              </a:rPr>
              <a:t>License</a:t>
            </a:r>
            <a:endParaRPr lang="ja-JP" altLang="en-US" dirty="0"/>
          </a:p>
        </p:txBody>
      </p:sp>
      <p:sp>
        <p:nvSpPr>
          <p:cNvPr id="20" name="正方形/長方形 19"/>
          <p:cNvSpPr/>
          <p:nvPr/>
        </p:nvSpPr>
        <p:spPr>
          <a:xfrm>
            <a:off x="4996938" y="1164532"/>
            <a:ext cx="1388250" cy="313932"/>
          </a:xfrm>
          <a:prstGeom prst="rect">
            <a:avLst/>
          </a:prstGeom>
          <a:solidFill>
            <a:schemeClr val="bg1"/>
          </a:solidFill>
        </p:spPr>
        <p:txBody>
          <a:bodyPr wrap="square">
            <a:spAutoFit/>
          </a:bodyPr>
          <a:lstStyle/>
          <a:p>
            <a:r>
              <a:rPr lang="en-US" altLang="ja-JP" dirty="0"/>
              <a:t>Sale/</a:t>
            </a:r>
            <a:r>
              <a:rPr lang="en-US" altLang="ja-JP" dirty="0" err="1"/>
              <a:t>Devest</a:t>
            </a:r>
            <a:endParaRPr lang="ja-JP" altLang="en-US" dirty="0"/>
          </a:p>
        </p:txBody>
      </p:sp>
      <p:sp>
        <p:nvSpPr>
          <p:cNvPr id="21" name="正方形/長方形 20"/>
          <p:cNvSpPr/>
          <p:nvPr/>
        </p:nvSpPr>
        <p:spPr>
          <a:xfrm>
            <a:off x="5220072" y="1663812"/>
            <a:ext cx="930377" cy="313932"/>
          </a:xfrm>
          <a:prstGeom prst="rect">
            <a:avLst/>
          </a:prstGeom>
          <a:solidFill>
            <a:schemeClr val="bg1"/>
          </a:solidFill>
        </p:spPr>
        <p:txBody>
          <a:bodyPr wrap="square">
            <a:spAutoFit/>
          </a:bodyPr>
          <a:lstStyle/>
          <a:p>
            <a:r>
              <a:rPr lang="en-US" altLang="ja-JP" dirty="0">
                <a:solidFill>
                  <a:srgbClr val="222222"/>
                </a:solidFill>
                <a:latin typeface="arial" panose="020B0604020202020204" pitchFamily="34" charset="0"/>
              </a:rPr>
              <a:t>Spinoff</a:t>
            </a:r>
            <a:endParaRPr lang="ja-JP" altLang="en-US" dirty="0"/>
          </a:p>
        </p:txBody>
      </p:sp>
      <p:sp>
        <p:nvSpPr>
          <p:cNvPr id="22" name="テキスト ボックス 21"/>
          <p:cNvSpPr txBox="1"/>
          <p:nvPr/>
        </p:nvSpPr>
        <p:spPr>
          <a:xfrm>
            <a:off x="2386816" y="44624"/>
            <a:ext cx="4129400" cy="646331"/>
          </a:xfrm>
          <a:prstGeom prst="rect">
            <a:avLst/>
          </a:prstGeom>
          <a:noFill/>
        </p:spPr>
        <p:txBody>
          <a:bodyPr wrap="none" rtlCol="0">
            <a:spAutoFit/>
          </a:bodyPr>
          <a:lstStyle/>
          <a:p>
            <a:r>
              <a:rPr kumimoji="1" lang="en-US" altLang="ja-JP" sz="3600" dirty="0"/>
              <a:t>Open-Innovation</a:t>
            </a:r>
            <a:r>
              <a:rPr lang="ja-JP" altLang="en-US" sz="3600" dirty="0"/>
              <a:t>（２）</a:t>
            </a:r>
            <a:endParaRPr kumimoji="1" lang="ja-JP" altLang="en-US" sz="3600" dirty="0"/>
          </a:p>
        </p:txBody>
      </p:sp>
    </p:spTree>
    <p:extLst>
      <p:ext uri="{BB962C8B-B14F-4D97-AF65-F5344CB8AC3E}">
        <p14:creationId xmlns:p14="http://schemas.microsoft.com/office/powerpoint/2010/main" val="19098745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r>
              <a:rPr lang="en-US" altLang="ja-JP">
                <a:solidFill>
                  <a:srgbClr val="000000"/>
                </a:solidFill>
              </a:rPr>
              <a:t>-</a:t>
            </a:r>
            <a:fld id="{77A41EAA-FE2E-4A99-9FCD-3C5A1BF8846F}" type="slidenum">
              <a:rPr lang="en-US" altLang="ja-JP" smtClean="0">
                <a:solidFill>
                  <a:srgbClr val="000000"/>
                </a:solidFill>
              </a:rPr>
              <a:pPr>
                <a:defRPr/>
              </a:pPr>
              <a:t>30</a:t>
            </a:fld>
            <a:r>
              <a:rPr lang="en-US" altLang="ja-JP">
                <a:solidFill>
                  <a:srgbClr val="000000"/>
                </a:solidFill>
              </a:rPr>
              <a:t>-</a:t>
            </a:r>
          </a:p>
        </p:txBody>
      </p:sp>
      <p:sp>
        <p:nvSpPr>
          <p:cNvPr id="5" name="タイトル 1"/>
          <p:cNvSpPr>
            <a:spLocks noGrp="1"/>
          </p:cNvSpPr>
          <p:nvPr>
            <p:ph type="title"/>
          </p:nvPr>
        </p:nvSpPr>
        <p:spPr>
          <a:xfrm>
            <a:off x="316852" y="160255"/>
            <a:ext cx="6630132" cy="546663"/>
          </a:xfrm>
        </p:spPr>
        <p:txBody>
          <a:bodyPr>
            <a:normAutofit fontScale="90000"/>
          </a:bodyPr>
          <a:lstStyle/>
          <a:p>
            <a:r>
              <a:rPr kumimoji="1" lang="ja-JP" altLang="en-US" dirty="0"/>
              <a:t>Example of cooperation with universities -2</a:t>
            </a:r>
          </a:p>
        </p:txBody>
      </p:sp>
      <p:pic>
        <p:nvPicPr>
          <p:cNvPr id="2050" name="Picture 2" descr="album. See.. æ &gt;. 。。。。。。。。。。。。。。。。。。。 ®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35143"/>
            <a:ext cx="4176464" cy="593057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Đàng Đàng Đàng Đàng Đà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5630" y="4098008"/>
            <a:ext cx="3846810" cy="216383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ã 1 ⁄ 4 ã ã ‚ ê ‚ ê ‚ é é é é é ‚ æ ‚ âŽù è é © écessé."/>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6235" y="1653327"/>
            <a:ext cx="3856205" cy="2169116"/>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4307190" y="764704"/>
            <a:ext cx="4474302" cy="830997"/>
          </a:xfrm>
          <a:prstGeom prst="rect">
            <a:avLst/>
          </a:prstGeom>
          <a:noFill/>
        </p:spPr>
        <p:txBody>
          <a:bodyPr wrap="none" rtlCol="0">
            <a:spAutoFit/>
          </a:bodyPr>
          <a:lstStyle/>
          <a:p>
            <a:r>
              <a:rPr lang="ja-JP" altLang="en-US" sz="1600" dirty="0"/>
              <a:t>University of Electro-Communications Data </a:t>
            </a:r>
            <a:endParaRPr lang="en-US" altLang="ja-JP" sz="1600" dirty="0"/>
          </a:p>
          <a:p>
            <a:r>
              <a:rPr lang="ja-JP" altLang="en-US" sz="1600" dirty="0"/>
              <a:t>Entrepreneur</a:t>
            </a:r>
            <a:endParaRPr lang="en-US" altLang="ja-JP" sz="1600" dirty="0"/>
          </a:p>
          <a:p>
            <a:r>
              <a:rPr lang="ja-JP" altLang="en-US" sz="1600" dirty="0"/>
              <a:t>Planning and management of fellowship courses</a:t>
            </a:r>
            <a:endParaRPr lang="en-US" altLang="ja-JP" sz="1600" dirty="0"/>
          </a:p>
        </p:txBody>
      </p:sp>
      <p:sp>
        <p:nvSpPr>
          <p:cNvPr id="11" name="テキスト ボックス 10"/>
          <p:cNvSpPr txBox="1"/>
          <p:nvPr/>
        </p:nvSpPr>
        <p:spPr>
          <a:xfrm>
            <a:off x="5187161" y="3809976"/>
            <a:ext cx="3057247" cy="307777"/>
          </a:xfrm>
          <a:prstGeom prst="rect">
            <a:avLst/>
          </a:prstGeom>
          <a:noFill/>
        </p:spPr>
        <p:txBody>
          <a:bodyPr wrap="none" rtlCol="0">
            <a:spAutoFit/>
          </a:bodyPr>
          <a:lstStyle/>
          <a:p>
            <a:r>
              <a:rPr lang="en-US" altLang="ja-JP" sz="1120" dirty="0"/>
              <a:t>[Data Entrepreneur Practice]</a:t>
            </a:r>
          </a:p>
        </p:txBody>
      </p:sp>
      <p:sp>
        <p:nvSpPr>
          <p:cNvPr id="12" name="テキスト ボックス 11"/>
          <p:cNvSpPr txBox="1"/>
          <p:nvPr/>
        </p:nvSpPr>
        <p:spPr>
          <a:xfrm>
            <a:off x="5294689" y="6289575"/>
            <a:ext cx="2877711" cy="307777"/>
          </a:xfrm>
          <a:prstGeom prst="rect">
            <a:avLst/>
          </a:prstGeom>
          <a:noFill/>
        </p:spPr>
        <p:txBody>
          <a:bodyPr wrap="none" rtlCol="0">
            <a:spAutoFit/>
          </a:bodyPr>
          <a:lstStyle/>
          <a:p>
            <a:r>
              <a:rPr lang="en-US" altLang="ja-JP" sz="1120" dirty="0"/>
              <a:t>[Data Scientist Specific Lecture]</a:t>
            </a:r>
          </a:p>
        </p:txBody>
      </p:sp>
    </p:spTree>
    <p:extLst>
      <p:ext uri="{BB962C8B-B14F-4D97-AF65-F5344CB8AC3E}">
        <p14:creationId xmlns:p14="http://schemas.microsoft.com/office/powerpoint/2010/main" val="1601224941"/>
      </p:ext>
    </p:extLst>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971600" y="1897063"/>
            <a:ext cx="7216775" cy="3046988"/>
          </a:xfrm>
          <a:prstGeom prst="rect">
            <a:avLst/>
          </a:prstGeom>
          <a:noFill/>
          <a:ln>
            <a:solidFill>
              <a:srgbClr val="00B050"/>
            </a:solidFill>
          </a:ln>
        </p:spPr>
        <p:style>
          <a:lnRef idx="2">
            <a:schemeClr val="dk1"/>
          </a:lnRef>
          <a:fillRef idx="1">
            <a:schemeClr val="lt1"/>
          </a:fillRef>
          <a:effectRef idx="0">
            <a:schemeClr val="dk1"/>
          </a:effectRef>
          <a:fontRef idx="minor">
            <a:schemeClr val="dk1"/>
          </a:fontRef>
        </p:style>
        <p:txBody>
          <a:bodyPr>
            <a:spAutoFit/>
          </a:bodyPr>
          <a:lstStyle/>
          <a:p>
            <a:pPr algn="l">
              <a:defRPr/>
            </a:pPr>
            <a:r>
              <a:rPr lang="en-US" altLang="ja-JP" sz="1600" b="0" dirty="0">
                <a:latin typeface="HG丸ｺﾞｼｯｸM-PRO" pitchFamily="50" charset="-128"/>
                <a:ea typeface="HG丸ｺﾞｼｯｸM-PRO" pitchFamily="50" charset="-128"/>
              </a:rPr>
              <a:t>[window]</a:t>
            </a:r>
          </a:p>
          <a:p>
            <a:pPr algn="l">
              <a:defRPr/>
            </a:pPr>
            <a:r>
              <a:rPr lang="ja-JP" altLang="en-US" sz="1600" b="0" dirty="0">
                <a:latin typeface="HG丸ｺﾞｼｯｸM-PRO" pitchFamily="50" charset="-128"/>
                <a:ea typeface="HG丸ｺﾞｼｯｸM-PRO" pitchFamily="50" charset="-128"/>
              </a:rPr>
              <a:t>Campus Create Co., Ltd. (University of Electro-Communications TLO)</a:t>
            </a:r>
            <a:endParaRPr lang="en-US" altLang="ja-JP" sz="1600" b="0" dirty="0">
              <a:latin typeface="HG丸ｺﾞｼｯｸM-PRO" pitchFamily="50" charset="-128"/>
              <a:ea typeface="HG丸ｺﾞｼｯｸM-PRO" pitchFamily="50" charset="-128"/>
            </a:endParaRPr>
          </a:p>
          <a:p>
            <a:pPr algn="l">
              <a:defRPr/>
            </a:pPr>
            <a:r>
              <a:rPr lang="ja-JP" altLang="en-US" sz="1600" b="0" dirty="0">
                <a:latin typeface="HG丸ｺﾞｼｯｸM-PRO" pitchFamily="50" charset="-128"/>
                <a:ea typeface="HG丸ｺﾞｼｯｸM-PRO" pitchFamily="50" charset="-128"/>
              </a:rPr>
              <a:t>　Shinobu Masuda Coordinator for Industry-Academia-Government Collaboration</a:t>
            </a:r>
            <a:endParaRPr lang="en-US" altLang="ja-JP" sz="1600" b="0" dirty="0">
              <a:latin typeface="HG丸ｺﾞｼｯｸM-PRO" pitchFamily="50" charset="-128"/>
              <a:ea typeface="HG丸ｺﾞｼｯｸM-PRO" pitchFamily="50" charset="-128"/>
            </a:endParaRPr>
          </a:p>
          <a:p>
            <a:pPr algn="l">
              <a:defRPr/>
            </a:pPr>
            <a:endParaRPr lang="en-US" altLang="ja-JP" sz="1600" b="0" dirty="0">
              <a:latin typeface="HG丸ｺﾞｼｯｸM-PRO" pitchFamily="50" charset="-128"/>
              <a:ea typeface="HG丸ｺﾞｼｯｸM-PRO" pitchFamily="50" charset="-128"/>
            </a:endParaRPr>
          </a:p>
          <a:p>
            <a:pPr algn="l">
              <a:defRPr/>
            </a:pPr>
            <a:r>
              <a:rPr lang="ja-JP" altLang="ja-JP" sz="1600" b="0" dirty="0">
                <a:latin typeface="HG丸ｺﾞｼｯｸM-PRO" pitchFamily="50" charset="-128"/>
                <a:ea typeface="HG丸ｺﾞｼｯｸM-PRO" pitchFamily="50" charset="-128"/>
              </a:rPr>
              <a:t>1 -5 -1 Chofugaoka, Chofu, Tokyo 182 -8585  University of Electro-Communications Industry-Academia-Government Collaboration Center</a:t>
            </a:r>
            <a:endParaRPr lang="en-US" altLang="ja-JP" sz="1600" b="0" dirty="0">
              <a:latin typeface="HG丸ｺﾞｼｯｸM-PRO" pitchFamily="50" charset="-128"/>
              <a:ea typeface="HG丸ｺﾞｼｯｸM-PRO" pitchFamily="50" charset="-128"/>
            </a:endParaRPr>
          </a:p>
          <a:p>
            <a:pPr algn="l">
              <a:defRPr/>
            </a:pPr>
            <a:r>
              <a:rPr lang="en-US" altLang="ja-JP" sz="1600" b="0" dirty="0">
                <a:latin typeface="HG丸ｺﾞｼｯｸM-PRO" pitchFamily="50" charset="-128"/>
                <a:ea typeface="HG丸ｺﾞｼｯｸM-PRO" pitchFamily="50" charset="-128"/>
              </a:rPr>
              <a:t>TEL: 042-490-5734 FAX: 042-490-5727</a:t>
            </a:r>
          </a:p>
          <a:p>
            <a:pPr algn="l">
              <a:defRPr/>
            </a:pPr>
            <a:r>
              <a:rPr lang="en-US" altLang="ja-JP" sz="1600" b="0" dirty="0">
                <a:latin typeface="HG丸ｺﾞｼｯｸM-PRO" pitchFamily="50" charset="-128"/>
                <a:ea typeface="HG丸ｺﾞｼｯｸM-PRO" pitchFamily="50" charset="-128"/>
              </a:rPr>
              <a:t>Email: </a:t>
            </a:r>
            <a:r>
              <a:rPr lang="en-US" altLang="ja-JP" sz="1600" b="1" dirty="0">
                <a:solidFill>
                  <a:srgbClr val="FF0000"/>
                </a:solidFill>
                <a:latin typeface="HG丸ｺﾞｼｯｸM-PRO" pitchFamily="50" charset="-128"/>
                <a:ea typeface="HG丸ｺﾞｼｯｸM-PRO" pitchFamily="50" charset="-128"/>
              </a:rPr>
              <a:t>info@campuscreate.com</a:t>
            </a:r>
          </a:p>
          <a:p>
            <a:pPr algn="l">
              <a:defRPr/>
            </a:pPr>
            <a:r>
              <a:rPr lang="ja-JP" altLang="en-US" sz="1600" b="1" dirty="0">
                <a:latin typeface="HG丸ｺﾞｼｯｸM-PRO" pitchFamily="50" charset="-128"/>
                <a:ea typeface="HG丸ｺﾞｼｯｸM-PRO" pitchFamily="50" charset="-128"/>
              </a:rPr>
              <a:t>Homepage: http://www.campuscreate.com</a:t>
            </a:r>
          </a:p>
        </p:txBody>
      </p:sp>
      <p:sp>
        <p:nvSpPr>
          <p:cNvPr id="2" name="スライド番号プレースホルダー 1"/>
          <p:cNvSpPr>
            <a:spLocks noGrp="1"/>
          </p:cNvSpPr>
          <p:nvPr>
            <p:ph type="sldNum" sz="quarter" idx="12"/>
          </p:nvPr>
        </p:nvSpPr>
        <p:spPr/>
        <p:txBody>
          <a:bodyPr/>
          <a:lstStyle/>
          <a:p>
            <a:fld id="{2B7DEB09-D5FE-45AD-B163-756E177F58ED}" type="slidenum">
              <a:rPr kumimoji="1" lang="ja-JP" altLang="en-US" smtClean="0"/>
              <a:t>31</a:t>
            </a:fld>
            <a:endParaRPr kumimoji="1" lang="ja-JP" altLang="en-US"/>
          </a:p>
        </p:txBody>
      </p:sp>
    </p:spTree>
    <p:extLst>
      <p:ext uri="{BB962C8B-B14F-4D97-AF65-F5344CB8AC3E}">
        <p14:creationId xmlns:p14="http://schemas.microsoft.com/office/powerpoint/2010/main" val="3780783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16352" y="215670"/>
            <a:ext cx="6006202" cy="438829"/>
          </a:xfrm>
          <a:noFill/>
        </p:spPr>
        <p:txBody>
          <a:bodyPr/>
          <a:lstStyle/>
          <a:p>
            <a:pPr eaLnBrk="1" hangingPunct="1"/>
            <a:r>
              <a:rPr lang="ja-JP" altLang="en-US" sz="2240" dirty="0"/>
              <a:t>Corporate Profile</a:t>
            </a:r>
          </a:p>
        </p:txBody>
      </p:sp>
      <p:sp>
        <p:nvSpPr>
          <p:cNvPr id="19459" name="Rectangle 3"/>
          <p:cNvSpPr>
            <a:spLocks noGrp="1" noChangeArrowheads="1"/>
          </p:cNvSpPr>
          <p:nvPr>
            <p:ph type="body" idx="1"/>
          </p:nvPr>
        </p:nvSpPr>
        <p:spPr>
          <a:xfrm>
            <a:off x="443870" y="692696"/>
            <a:ext cx="8344196" cy="5373772"/>
          </a:xfrm>
          <a:noFill/>
        </p:spPr>
        <p:txBody>
          <a:bodyPr>
            <a:normAutofit/>
          </a:bodyPr>
          <a:lstStyle/>
          <a:p>
            <a:pPr eaLnBrk="1" hangingPunct="1">
              <a:buFont typeface="Wingdings" pitchFamily="2" charset="2"/>
              <a:buNone/>
            </a:pPr>
            <a:r>
              <a:rPr lang="ja-JP" altLang="en-US" sz="2000" dirty="0"/>
              <a:t>Company: Campuscreate Corporation</a:t>
            </a:r>
          </a:p>
          <a:p>
            <a:pPr eaLnBrk="1" hangingPunct="1">
              <a:buFont typeface="Wingdings" pitchFamily="2" charset="2"/>
              <a:buNone/>
            </a:pPr>
            <a:r>
              <a:rPr lang="ja-JP" altLang="en-US" sz="2000" dirty="0"/>
              <a:t>Capital: ¥81.6 million (Capital increase in October 2007)</a:t>
            </a:r>
          </a:p>
          <a:p>
            <a:pPr eaLnBrk="1" hangingPunct="1">
              <a:buFont typeface="Wingdings" pitchFamily="2" charset="2"/>
              <a:buNone/>
            </a:pPr>
            <a:r>
              <a:rPr lang="ja-JP" altLang="en-US" sz="2000" dirty="0"/>
              <a:t>Tsuketate: September 1, 1999</a:t>
            </a:r>
          </a:p>
          <a:p>
            <a:pPr eaLnBrk="1" hangingPunct="1">
              <a:buFont typeface="Wingdings" pitchFamily="2" charset="2"/>
              <a:buNone/>
            </a:pPr>
            <a:r>
              <a:rPr lang="ja-JP" altLang="en-US" sz="2000" dirty="0"/>
              <a:t>Acceptance: Approved TLO (Ministry of Economy, Trade and Industry and Ministry of Education, Culture, Sports, Science and Technology)</a:t>
            </a:r>
          </a:p>
          <a:p>
            <a:pPr eaLnBrk="1" hangingPunct="1">
              <a:buFont typeface="Wingdings" pitchFamily="2" charset="2"/>
              <a:buNone/>
            </a:pPr>
            <a:r>
              <a:rPr lang="ja-JP" altLang="en-US" sz="2000" dirty="0"/>
              <a:t>Principal stocks: 136 persons, including faculty and staff of the University of Electro-Communications and graduates</a:t>
            </a:r>
            <a:endParaRPr lang="en-US" altLang="ja-JP" sz="2000" dirty="0"/>
          </a:p>
          <a:p>
            <a:pPr eaLnBrk="1" hangingPunct="1">
              <a:buFont typeface="Wingdings" pitchFamily="2" charset="2"/>
              <a:buNone/>
            </a:pPr>
            <a:r>
              <a:rPr lang="ja-JP" altLang="en-US" sz="2000" dirty="0"/>
              <a:t>Number of Employees: 17</a:t>
            </a:r>
            <a:endParaRPr lang="en-US" altLang="ja-JP" sz="2000" dirty="0"/>
          </a:p>
        </p:txBody>
      </p:sp>
      <p:sp>
        <p:nvSpPr>
          <p:cNvPr id="19460" name="Rectangle 4"/>
          <p:cNvSpPr>
            <a:spLocks noChangeArrowheads="1"/>
          </p:cNvSpPr>
          <p:nvPr/>
        </p:nvSpPr>
        <p:spPr bwMode="ltGray">
          <a:xfrm>
            <a:off x="801199" y="531687"/>
            <a:ext cx="438287" cy="474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nchor="ctr"/>
          <a:lstStyle>
            <a:lvl1pPr defTabSz="1009650" eaLnBrk="0" hangingPunct="0">
              <a:buClr>
                <a:schemeClr val="folHlink"/>
              </a:buClr>
              <a:buSzPct val="60000"/>
              <a:buChar char="•"/>
              <a:defRPr kumimoji="1" sz="2480">
                <a:solidFill>
                  <a:schemeClr val="tx1"/>
                </a:solidFill>
                <a:latin typeface="HGS創英角ｺﾞｼｯｸUB" pitchFamily="50" charset="-128"/>
                <a:ea typeface="HGS創英角ｺﾞｼｯｸUB" pitchFamily="50" charset="-128"/>
              </a:defRPr>
            </a:lvl1pPr>
            <a:lvl2pPr marL="742950" indent="-285750" defTabSz="1009650" eaLnBrk="0" hangingPunct="0">
              <a:buClr>
                <a:schemeClr val="hlink"/>
              </a:buClr>
              <a:buSzPct val="55000"/>
              <a:buChar char="–"/>
              <a:defRPr kumimoji="1" sz="2080">
                <a:solidFill>
                  <a:schemeClr val="tx1"/>
                </a:solidFill>
                <a:latin typeface="HGS創英角ｺﾞｼｯｸUB" pitchFamily="50" charset="-128"/>
                <a:ea typeface="HGS創英角ｺﾞｼｯｸUB" pitchFamily="50" charset="-128"/>
              </a:defRPr>
            </a:lvl2pPr>
            <a:lvl3pPr marL="1143000" indent="-228600" defTabSz="1009650" eaLnBrk="0" hangingPunct="0">
              <a:buClr>
                <a:schemeClr val="folHlink"/>
              </a:buClr>
              <a:buSzPct val="50000"/>
              <a:buChar char="•"/>
              <a:defRPr kumimoji="1" sz="1760">
                <a:solidFill>
                  <a:schemeClr val="tx1"/>
                </a:solidFill>
                <a:latin typeface="HGS創英角ｺﾞｼｯｸUB" pitchFamily="50" charset="-128"/>
                <a:ea typeface="HGS創英角ｺﾞｼｯｸUB" pitchFamily="50" charset="-128"/>
              </a:defRPr>
            </a:lvl3pPr>
            <a:lvl4pPr marL="1600200" indent="-228600" defTabSz="1009650" eaLnBrk="0" hangingPunct="0">
              <a:buClr>
                <a:schemeClr val="accent2"/>
              </a:buClr>
              <a:buSzPct val="55000"/>
              <a:buChar char="–"/>
              <a:defRPr kumimoji="1" sz="1600">
                <a:solidFill>
                  <a:schemeClr val="tx1"/>
                </a:solidFill>
                <a:latin typeface="HGS創英角ｺﾞｼｯｸUB" pitchFamily="50" charset="-128"/>
                <a:ea typeface="HGS創英角ｺﾞｼｯｸUB" pitchFamily="50" charset="-128"/>
              </a:defRPr>
            </a:lvl4pPr>
            <a:lvl5pPr marL="2057400" indent="-228600" defTabSz="1009650" eaLnBrk="0" hangingPunct="0">
              <a:buSzPct val="50000"/>
              <a:buChar char="»"/>
              <a:defRPr kumimoji="1" sz="1600">
                <a:solidFill>
                  <a:schemeClr val="tx1"/>
                </a:solidFill>
                <a:latin typeface="HGS創英角ｺﾞｼｯｸUB" pitchFamily="50" charset="-128"/>
                <a:ea typeface="HGS創英角ｺﾞｼｯｸUB" pitchFamily="50" charset="-128"/>
              </a:defRPr>
            </a:lvl5pPr>
            <a:lvl6pPr marL="2514600" indent="-228600" defTabSz="1009650" eaLnBrk="0" fontAlgn="base" hangingPunct="0">
              <a:spcBef>
                <a:spcPct val="20000"/>
              </a:spcBef>
              <a:spcAft>
                <a:spcPct val="0"/>
              </a:spcAft>
              <a:buClr>
                <a:schemeClr val="accent1"/>
              </a:buClr>
              <a:buSzPct val="50000"/>
              <a:buFont typeface="Wingdings" pitchFamily="2" charset="2"/>
              <a:buChar char="»"/>
              <a:defRPr kumimoji="1" sz="1600">
                <a:solidFill>
                  <a:schemeClr val="tx1"/>
                </a:solidFill>
                <a:latin typeface="HGS創英角ｺﾞｼｯｸUB" pitchFamily="50" charset="-128"/>
                <a:ea typeface="HGS創英角ｺﾞｼｯｸUB" pitchFamily="50" charset="-128"/>
              </a:defRPr>
            </a:lvl6pPr>
            <a:lvl7pPr marL="2971800" indent="-228600" defTabSz="1009650" eaLnBrk="0" fontAlgn="base" hangingPunct="0">
              <a:spcBef>
                <a:spcPct val="20000"/>
              </a:spcBef>
              <a:spcAft>
                <a:spcPct val="0"/>
              </a:spcAft>
              <a:buClr>
                <a:schemeClr val="accent1"/>
              </a:buClr>
              <a:buSzPct val="50000"/>
              <a:buFont typeface="Wingdings" pitchFamily="2" charset="2"/>
              <a:buChar char="»"/>
              <a:defRPr kumimoji="1" sz="1600">
                <a:solidFill>
                  <a:schemeClr val="tx1"/>
                </a:solidFill>
                <a:latin typeface="HGS創英角ｺﾞｼｯｸUB" pitchFamily="50" charset="-128"/>
                <a:ea typeface="HGS創英角ｺﾞｼｯｸUB" pitchFamily="50" charset="-128"/>
              </a:defRPr>
            </a:lvl7pPr>
            <a:lvl8pPr marL="3429000" indent="-228600" defTabSz="1009650" eaLnBrk="0" fontAlgn="base" hangingPunct="0">
              <a:spcBef>
                <a:spcPct val="20000"/>
              </a:spcBef>
              <a:spcAft>
                <a:spcPct val="0"/>
              </a:spcAft>
              <a:buClr>
                <a:schemeClr val="accent1"/>
              </a:buClr>
              <a:buSzPct val="50000"/>
              <a:buFont typeface="Wingdings" pitchFamily="2" charset="2"/>
              <a:buChar char="»"/>
              <a:defRPr kumimoji="1" sz="1600">
                <a:solidFill>
                  <a:schemeClr val="tx1"/>
                </a:solidFill>
                <a:latin typeface="HGS創英角ｺﾞｼｯｸUB" pitchFamily="50" charset="-128"/>
                <a:ea typeface="HGS創英角ｺﾞｼｯｸUB" pitchFamily="50" charset="-128"/>
              </a:defRPr>
            </a:lvl8pPr>
            <a:lvl9pPr marL="3886200" indent="-228600" defTabSz="1009650" eaLnBrk="0" fontAlgn="base" hangingPunct="0">
              <a:spcBef>
                <a:spcPct val="20000"/>
              </a:spcBef>
              <a:spcAft>
                <a:spcPct val="0"/>
              </a:spcAft>
              <a:buClr>
                <a:schemeClr val="accent1"/>
              </a:buClr>
              <a:buSzPct val="50000"/>
              <a:buFont typeface="Wingdings" pitchFamily="2" charset="2"/>
              <a:buChar char="»"/>
              <a:defRPr kumimoji="1" sz="1600">
                <a:solidFill>
                  <a:schemeClr val="tx1"/>
                </a:solidFill>
                <a:latin typeface="HGS創英角ｺﾞｼｯｸUB" pitchFamily="50" charset="-128"/>
                <a:ea typeface="HGS創英角ｺﾞｼｯｸUB" pitchFamily="50" charset="-128"/>
              </a:defRPr>
            </a:lvl9pPr>
          </a:lstStyle>
          <a:p>
            <a:pPr algn="ctr" eaLnBrk="1" hangingPunct="1">
              <a:lnSpc>
                <a:spcPct val="100000"/>
              </a:lnSpc>
              <a:spcBef>
                <a:spcPct val="0"/>
              </a:spcBef>
              <a:buClrTx/>
              <a:buSzTx/>
              <a:buFontTx/>
              <a:buNone/>
            </a:pPr>
            <a:endParaRPr lang="ja-JP" altLang="ja-JP" sz="1920">
              <a:latin typeface="ＭＳ ゴシック" pitchFamily="49" charset="-128"/>
              <a:ea typeface="ＭＳ ゴシック" pitchFamily="49" charset="-128"/>
            </a:endParaRPr>
          </a:p>
        </p:txBody>
      </p:sp>
      <p:sp>
        <p:nvSpPr>
          <p:cNvPr id="19461" name="Rectangle 5"/>
          <p:cNvSpPr>
            <a:spLocks noChangeArrowheads="1"/>
          </p:cNvSpPr>
          <p:nvPr/>
        </p:nvSpPr>
        <p:spPr bwMode="ltGray">
          <a:xfrm>
            <a:off x="929614" y="443321"/>
            <a:ext cx="329413" cy="47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nchor="ctr"/>
          <a:lstStyle>
            <a:lvl1pPr defTabSz="1009650" eaLnBrk="0" hangingPunct="0">
              <a:buClr>
                <a:schemeClr val="folHlink"/>
              </a:buClr>
              <a:buSzPct val="60000"/>
              <a:buChar char="•"/>
              <a:defRPr kumimoji="1" sz="2480">
                <a:solidFill>
                  <a:schemeClr val="tx1"/>
                </a:solidFill>
                <a:latin typeface="HGS創英角ｺﾞｼｯｸUB" pitchFamily="50" charset="-128"/>
                <a:ea typeface="HGS創英角ｺﾞｼｯｸUB" pitchFamily="50" charset="-128"/>
              </a:defRPr>
            </a:lvl1pPr>
            <a:lvl2pPr marL="742950" indent="-285750" defTabSz="1009650" eaLnBrk="0" hangingPunct="0">
              <a:buClr>
                <a:schemeClr val="hlink"/>
              </a:buClr>
              <a:buSzPct val="55000"/>
              <a:buChar char="–"/>
              <a:defRPr kumimoji="1" sz="2080">
                <a:solidFill>
                  <a:schemeClr val="tx1"/>
                </a:solidFill>
                <a:latin typeface="HGS創英角ｺﾞｼｯｸUB" pitchFamily="50" charset="-128"/>
                <a:ea typeface="HGS創英角ｺﾞｼｯｸUB" pitchFamily="50" charset="-128"/>
              </a:defRPr>
            </a:lvl2pPr>
            <a:lvl3pPr marL="1143000" indent="-228600" defTabSz="1009650" eaLnBrk="0" hangingPunct="0">
              <a:buClr>
                <a:schemeClr val="folHlink"/>
              </a:buClr>
              <a:buSzPct val="50000"/>
              <a:buChar char="•"/>
              <a:defRPr kumimoji="1" sz="1760">
                <a:solidFill>
                  <a:schemeClr val="tx1"/>
                </a:solidFill>
                <a:latin typeface="HGS創英角ｺﾞｼｯｸUB" pitchFamily="50" charset="-128"/>
                <a:ea typeface="HGS創英角ｺﾞｼｯｸUB" pitchFamily="50" charset="-128"/>
              </a:defRPr>
            </a:lvl3pPr>
            <a:lvl4pPr marL="1600200" indent="-228600" defTabSz="1009650" eaLnBrk="0" hangingPunct="0">
              <a:buClr>
                <a:schemeClr val="accent2"/>
              </a:buClr>
              <a:buSzPct val="55000"/>
              <a:buChar char="–"/>
              <a:defRPr kumimoji="1" sz="1600">
                <a:solidFill>
                  <a:schemeClr val="tx1"/>
                </a:solidFill>
                <a:latin typeface="HGS創英角ｺﾞｼｯｸUB" pitchFamily="50" charset="-128"/>
                <a:ea typeface="HGS創英角ｺﾞｼｯｸUB" pitchFamily="50" charset="-128"/>
              </a:defRPr>
            </a:lvl4pPr>
            <a:lvl5pPr marL="2057400" indent="-228600" defTabSz="1009650" eaLnBrk="0" hangingPunct="0">
              <a:buSzPct val="50000"/>
              <a:buChar char="»"/>
              <a:defRPr kumimoji="1" sz="1600">
                <a:solidFill>
                  <a:schemeClr val="tx1"/>
                </a:solidFill>
                <a:latin typeface="HGS創英角ｺﾞｼｯｸUB" pitchFamily="50" charset="-128"/>
                <a:ea typeface="HGS創英角ｺﾞｼｯｸUB" pitchFamily="50" charset="-128"/>
              </a:defRPr>
            </a:lvl5pPr>
            <a:lvl6pPr marL="2514600" indent="-228600" defTabSz="1009650" eaLnBrk="0" fontAlgn="base" hangingPunct="0">
              <a:spcBef>
                <a:spcPct val="20000"/>
              </a:spcBef>
              <a:spcAft>
                <a:spcPct val="0"/>
              </a:spcAft>
              <a:buClr>
                <a:schemeClr val="accent1"/>
              </a:buClr>
              <a:buSzPct val="50000"/>
              <a:buFont typeface="Wingdings" pitchFamily="2" charset="2"/>
              <a:buChar char="»"/>
              <a:defRPr kumimoji="1" sz="1600">
                <a:solidFill>
                  <a:schemeClr val="tx1"/>
                </a:solidFill>
                <a:latin typeface="HGS創英角ｺﾞｼｯｸUB" pitchFamily="50" charset="-128"/>
                <a:ea typeface="HGS創英角ｺﾞｼｯｸUB" pitchFamily="50" charset="-128"/>
              </a:defRPr>
            </a:lvl6pPr>
            <a:lvl7pPr marL="2971800" indent="-228600" defTabSz="1009650" eaLnBrk="0" fontAlgn="base" hangingPunct="0">
              <a:spcBef>
                <a:spcPct val="20000"/>
              </a:spcBef>
              <a:spcAft>
                <a:spcPct val="0"/>
              </a:spcAft>
              <a:buClr>
                <a:schemeClr val="accent1"/>
              </a:buClr>
              <a:buSzPct val="50000"/>
              <a:buFont typeface="Wingdings" pitchFamily="2" charset="2"/>
              <a:buChar char="»"/>
              <a:defRPr kumimoji="1" sz="1600">
                <a:solidFill>
                  <a:schemeClr val="tx1"/>
                </a:solidFill>
                <a:latin typeface="HGS創英角ｺﾞｼｯｸUB" pitchFamily="50" charset="-128"/>
                <a:ea typeface="HGS創英角ｺﾞｼｯｸUB" pitchFamily="50" charset="-128"/>
              </a:defRPr>
            </a:lvl7pPr>
            <a:lvl8pPr marL="3429000" indent="-228600" defTabSz="1009650" eaLnBrk="0" fontAlgn="base" hangingPunct="0">
              <a:spcBef>
                <a:spcPct val="20000"/>
              </a:spcBef>
              <a:spcAft>
                <a:spcPct val="0"/>
              </a:spcAft>
              <a:buClr>
                <a:schemeClr val="accent1"/>
              </a:buClr>
              <a:buSzPct val="50000"/>
              <a:buFont typeface="Wingdings" pitchFamily="2" charset="2"/>
              <a:buChar char="»"/>
              <a:defRPr kumimoji="1" sz="1600">
                <a:solidFill>
                  <a:schemeClr val="tx1"/>
                </a:solidFill>
                <a:latin typeface="HGS創英角ｺﾞｼｯｸUB" pitchFamily="50" charset="-128"/>
                <a:ea typeface="HGS創英角ｺﾞｼｯｸUB" pitchFamily="50" charset="-128"/>
              </a:defRPr>
            </a:lvl8pPr>
            <a:lvl9pPr marL="3886200" indent="-228600" defTabSz="1009650" eaLnBrk="0" fontAlgn="base" hangingPunct="0">
              <a:spcBef>
                <a:spcPct val="20000"/>
              </a:spcBef>
              <a:spcAft>
                <a:spcPct val="0"/>
              </a:spcAft>
              <a:buClr>
                <a:schemeClr val="accent1"/>
              </a:buClr>
              <a:buSzPct val="50000"/>
              <a:buFont typeface="Wingdings" pitchFamily="2" charset="2"/>
              <a:buChar char="»"/>
              <a:defRPr kumimoji="1" sz="1600">
                <a:solidFill>
                  <a:schemeClr val="tx1"/>
                </a:solidFill>
                <a:latin typeface="HGS創英角ｺﾞｼｯｸUB" pitchFamily="50" charset="-128"/>
                <a:ea typeface="HGS創英角ｺﾞｼｯｸUB" pitchFamily="50" charset="-128"/>
              </a:defRPr>
            </a:lvl9pPr>
          </a:lstStyle>
          <a:p>
            <a:pPr algn="ctr" eaLnBrk="1" hangingPunct="1">
              <a:lnSpc>
                <a:spcPct val="100000"/>
              </a:lnSpc>
              <a:spcBef>
                <a:spcPct val="0"/>
              </a:spcBef>
              <a:buClrTx/>
              <a:buSzTx/>
              <a:buFontTx/>
              <a:buNone/>
            </a:pPr>
            <a:endParaRPr lang="ja-JP" altLang="ja-JP" sz="1920">
              <a:latin typeface="ＭＳ ゴシック" pitchFamily="49" charset="-128"/>
              <a:ea typeface="ＭＳ ゴシック" pitchFamily="49" charset="-128"/>
            </a:endParaRPr>
          </a:p>
        </p:txBody>
      </p:sp>
      <p:sp>
        <p:nvSpPr>
          <p:cNvPr id="19462" name="Rectangle 6"/>
          <p:cNvSpPr>
            <a:spLocks noChangeArrowheads="1"/>
          </p:cNvSpPr>
          <p:nvPr/>
        </p:nvSpPr>
        <p:spPr bwMode="ltGray">
          <a:xfrm>
            <a:off x="625327" y="766826"/>
            <a:ext cx="422933" cy="47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nchor="ctr"/>
          <a:lstStyle>
            <a:lvl1pPr defTabSz="1009650" eaLnBrk="0" hangingPunct="0">
              <a:buClr>
                <a:schemeClr val="folHlink"/>
              </a:buClr>
              <a:buSzPct val="60000"/>
              <a:buChar char="•"/>
              <a:defRPr kumimoji="1" sz="2480">
                <a:solidFill>
                  <a:schemeClr val="tx1"/>
                </a:solidFill>
                <a:latin typeface="HGS創英角ｺﾞｼｯｸUB" pitchFamily="50" charset="-128"/>
                <a:ea typeface="HGS創英角ｺﾞｼｯｸUB" pitchFamily="50" charset="-128"/>
              </a:defRPr>
            </a:lvl1pPr>
            <a:lvl2pPr marL="742950" indent="-285750" defTabSz="1009650" eaLnBrk="0" hangingPunct="0">
              <a:buClr>
                <a:schemeClr val="hlink"/>
              </a:buClr>
              <a:buSzPct val="55000"/>
              <a:buChar char="–"/>
              <a:defRPr kumimoji="1" sz="2080">
                <a:solidFill>
                  <a:schemeClr val="tx1"/>
                </a:solidFill>
                <a:latin typeface="HGS創英角ｺﾞｼｯｸUB" pitchFamily="50" charset="-128"/>
                <a:ea typeface="HGS創英角ｺﾞｼｯｸUB" pitchFamily="50" charset="-128"/>
              </a:defRPr>
            </a:lvl2pPr>
            <a:lvl3pPr marL="1143000" indent="-228600" defTabSz="1009650" eaLnBrk="0" hangingPunct="0">
              <a:buClr>
                <a:schemeClr val="folHlink"/>
              </a:buClr>
              <a:buSzPct val="50000"/>
              <a:buChar char="•"/>
              <a:defRPr kumimoji="1" sz="1760">
                <a:solidFill>
                  <a:schemeClr val="tx1"/>
                </a:solidFill>
                <a:latin typeface="HGS創英角ｺﾞｼｯｸUB" pitchFamily="50" charset="-128"/>
                <a:ea typeface="HGS創英角ｺﾞｼｯｸUB" pitchFamily="50" charset="-128"/>
              </a:defRPr>
            </a:lvl3pPr>
            <a:lvl4pPr marL="1600200" indent="-228600" defTabSz="1009650" eaLnBrk="0" hangingPunct="0">
              <a:buClr>
                <a:schemeClr val="accent2"/>
              </a:buClr>
              <a:buSzPct val="55000"/>
              <a:buChar char="–"/>
              <a:defRPr kumimoji="1" sz="1600">
                <a:solidFill>
                  <a:schemeClr val="tx1"/>
                </a:solidFill>
                <a:latin typeface="HGS創英角ｺﾞｼｯｸUB" pitchFamily="50" charset="-128"/>
                <a:ea typeface="HGS創英角ｺﾞｼｯｸUB" pitchFamily="50" charset="-128"/>
              </a:defRPr>
            </a:lvl4pPr>
            <a:lvl5pPr marL="2057400" indent="-228600" defTabSz="1009650" eaLnBrk="0" hangingPunct="0">
              <a:buSzPct val="50000"/>
              <a:buChar char="»"/>
              <a:defRPr kumimoji="1" sz="1600">
                <a:solidFill>
                  <a:schemeClr val="tx1"/>
                </a:solidFill>
                <a:latin typeface="HGS創英角ｺﾞｼｯｸUB" pitchFamily="50" charset="-128"/>
                <a:ea typeface="HGS創英角ｺﾞｼｯｸUB" pitchFamily="50" charset="-128"/>
              </a:defRPr>
            </a:lvl5pPr>
            <a:lvl6pPr marL="2514600" indent="-228600" defTabSz="1009650" eaLnBrk="0" fontAlgn="base" hangingPunct="0">
              <a:spcBef>
                <a:spcPct val="20000"/>
              </a:spcBef>
              <a:spcAft>
                <a:spcPct val="0"/>
              </a:spcAft>
              <a:buClr>
                <a:schemeClr val="accent1"/>
              </a:buClr>
              <a:buSzPct val="50000"/>
              <a:buFont typeface="Wingdings" pitchFamily="2" charset="2"/>
              <a:buChar char="»"/>
              <a:defRPr kumimoji="1" sz="1600">
                <a:solidFill>
                  <a:schemeClr val="tx1"/>
                </a:solidFill>
                <a:latin typeface="HGS創英角ｺﾞｼｯｸUB" pitchFamily="50" charset="-128"/>
                <a:ea typeface="HGS創英角ｺﾞｼｯｸUB" pitchFamily="50" charset="-128"/>
              </a:defRPr>
            </a:lvl6pPr>
            <a:lvl7pPr marL="2971800" indent="-228600" defTabSz="1009650" eaLnBrk="0" fontAlgn="base" hangingPunct="0">
              <a:spcBef>
                <a:spcPct val="20000"/>
              </a:spcBef>
              <a:spcAft>
                <a:spcPct val="0"/>
              </a:spcAft>
              <a:buClr>
                <a:schemeClr val="accent1"/>
              </a:buClr>
              <a:buSzPct val="50000"/>
              <a:buFont typeface="Wingdings" pitchFamily="2" charset="2"/>
              <a:buChar char="»"/>
              <a:defRPr kumimoji="1" sz="1600">
                <a:solidFill>
                  <a:schemeClr val="tx1"/>
                </a:solidFill>
                <a:latin typeface="HGS創英角ｺﾞｼｯｸUB" pitchFamily="50" charset="-128"/>
                <a:ea typeface="HGS創英角ｺﾞｼｯｸUB" pitchFamily="50" charset="-128"/>
              </a:defRPr>
            </a:lvl7pPr>
            <a:lvl8pPr marL="3429000" indent="-228600" defTabSz="1009650" eaLnBrk="0" fontAlgn="base" hangingPunct="0">
              <a:spcBef>
                <a:spcPct val="20000"/>
              </a:spcBef>
              <a:spcAft>
                <a:spcPct val="0"/>
              </a:spcAft>
              <a:buClr>
                <a:schemeClr val="accent1"/>
              </a:buClr>
              <a:buSzPct val="50000"/>
              <a:buFont typeface="Wingdings" pitchFamily="2" charset="2"/>
              <a:buChar char="»"/>
              <a:defRPr kumimoji="1" sz="1600">
                <a:solidFill>
                  <a:schemeClr val="tx1"/>
                </a:solidFill>
                <a:latin typeface="HGS創英角ｺﾞｼｯｸUB" pitchFamily="50" charset="-128"/>
                <a:ea typeface="HGS創英角ｺﾞｼｯｸUB" pitchFamily="50" charset="-128"/>
              </a:defRPr>
            </a:lvl8pPr>
            <a:lvl9pPr marL="3886200" indent="-228600" defTabSz="1009650" eaLnBrk="0" fontAlgn="base" hangingPunct="0">
              <a:spcBef>
                <a:spcPct val="20000"/>
              </a:spcBef>
              <a:spcAft>
                <a:spcPct val="0"/>
              </a:spcAft>
              <a:buClr>
                <a:schemeClr val="accent1"/>
              </a:buClr>
              <a:buSzPct val="50000"/>
              <a:buFont typeface="Wingdings" pitchFamily="2" charset="2"/>
              <a:buChar char="»"/>
              <a:defRPr kumimoji="1" sz="1600">
                <a:solidFill>
                  <a:schemeClr val="tx1"/>
                </a:solidFill>
                <a:latin typeface="HGS創英角ｺﾞｼｯｸUB" pitchFamily="50" charset="-128"/>
                <a:ea typeface="HGS創英角ｺﾞｼｯｸUB" pitchFamily="50" charset="-128"/>
              </a:defRPr>
            </a:lvl9pPr>
          </a:lstStyle>
          <a:p>
            <a:pPr algn="ctr" eaLnBrk="1" hangingPunct="1">
              <a:lnSpc>
                <a:spcPct val="100000"/>
              </a:lnSpc>
              <a:spcBef>
                <a:spcPct val="0"/>
              </a:spcBef>
              <a:buClrTx/>
              <a:buSzTx/>
              <a:buFontTx/>
              <a:buNone/>
            </a:pPr>
            <a:endParaRPr lang="ja-JP" altLang="ja-JP" sz="1920">
              <a:latin typeface="ＭＳ ゴシック" pitchFamily="49" charset="-128"/>
              <a:ea typeface="ＭＳ ゴシック" pitchFamily="49" charset="-128"/>
            </a:endParaRPr>
          </a:p>
        </p:txBody>
      </p:sp>
      <p:sp>
        <p:nvSpPr>
          <p:cNvPr id="19463" name="Rectangle 7"/>
          <p:cNvSpPr>
            <a:spLocks noChangeArrowheads="1"/>
          </p:cNvSpPr>
          <p:nvPr/>
        </p:nvSpPr>
        <p:spPr bwMode="ltGray">
          <a:xfrm>
            <a:off x="1003593" y="763830"/>
            <a:ext cx="368496" cy="47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nchor="ctr"/>
          <a:lstStyle>
            <a:lvl1pPr defTabSz="1009650" eaLnBrk="0" hangingPunct="0">
              <a:buClr>
                <a:schemeClr val="folHlink"/>
              </a:buClr>
              <a:buSzPct val="60000"/>
              <a:buChar char="•"/>
              <a:defRPr kumimoji="1" sz="2480">
                <a:solidFill>
                  <a:schemeClr val="tx1"/>
                </a:solidFill>
                <a:latin typeface="HGS創英角ｺﾞｼｯｸUB" pitchFamily="50" charset="-128"/>
                <a:ea typeface="HGS創英角ｺﾞｼｯｸUB" pitchFamily="50" charset="-128"/>
              </a:defRPr>
            </a:lvl1pPr>
            <a:lvl2pPr marL="742950" indent="-285750" defTabSz="1009650" eaLnBrk="0" hangingPunct="0">
              <a:buClr>
                <a:schemeClr val="hlink"/>
              </a:buClr>
              <a:buSzPct val="55000"/>
              <a:buChar char="–"/>
              <a:defRPr kumimoji="1" sz="2080">
                <a:solidFill>
                  <a:schemeClr val="tx1"/>
                </a:solidFill>
                <a:latin typeface="HGS創英角ｺﾞｼｯｸUB" pitchFamily="50" charset="-128"/>
                <a:ea typeface="HGS創英角ｺﾞｼｯｸUB" pitchFamily="50" charset="-128"/>
              </a:defRPr>
            </a:lvl2pPr>
            <a:lvl3pPr marL="1143000" indent="-228600" defTabSz="1009650" eaLnBrk="0" hangingPunct="0">
              <a:buClr>
                <a:schemeClr val="folHlink"/>
              </a:buClr>
              <a:buSzPct val="50000"/>
              <a:buChar char="•"/>
              <a:defRPr kumimoji="1" sz="1760">
                <a:solidFill>
                  <a:schemeClr val="tx1"/>
                </a:solidFill>
                <a:latin typeface="HGS創英角ｺﾞｼｯｸUB" pitchFamily="50" charset="-128"/>
                <a:ea typeface="HGS創英角ｺﾞｼｯｸUB" pitchFamily="50" charset="-128"/>
              </a:defRPr>
            </a:lvl3pPr>
            <a:lvl4pPr marL="1600200" indent="-228600" defTabSz="1009650" eaLnBrk="0" hangingPunct="0">
              <a:buClr>
                <a:schemeClr val="accent2"/>
              </a:buClr>
              <a:buSzPct val="55000"/>
              <a:buChar char="–"/>
              <a:defRPr kumimoji="1" sz="1600">
                <a:solidFill>
                  <a:schemeClr val="tx1"/>
                </a:solidFill>
                <a:latin typeface="HGS創英角ｺﾞｼｯｸUB" pitchFamily="50" charset="-128"/>
                <a:ea typeface="HGS創英角ｺﾞｼｯｸUB" pitchFamily="50" charset="-128"/>
              </a:defRPr>
            </a:lvl4pPr>
            <a:lvl5pPr marL="2057400" indent="-228600" defTabSz="1009650" eaLnBrk="0" hangingPunct="0">
              <a:buSzPct val="50000"/>
              <a:buChar char="»"/>
              <a:defRPr kumimoji="1" sz="1600">
                <a:solidFill>
                  <a:schemeClr val="tx1"/>
                </a:solidFill>
                <a:latin typeface="HGS創英角ｺﾞｼｯｸUB" pitchFamily="50" charset="-128"/>
                <a:ea typeface="HGS創英角ｺﾞｼｯｸUB" pitchFamily="50" charset="-128"/>
              </a:defRPr>
            </a:lvl5pPr>
            <a:lvl6pPr marL="2514600" indent="-228600" defTabSz="1009650" eaLnBrk="0" fontAlgn="base" hangingPunct="0">
              <a:spcBef>
                <a:spcPct val="20000"/>
              </a:spcBef>
              <a:spcAft>
                <a:spcPct val="0"/>
              </a:spcAft>
              <a:buClr>
                <a:schemeClr val="accent1"/>
              </a:buClr>
              <a:buSzPct val="50000"/>
              <a:buFont typeface="Wingdings" pitchFamily="2" charset="2"/>
              <a:buChar char="»"/>
              <a:defRPr kumimoji="1" sz="1600">
                <a:solidFill>
                  <a:schemeClr val="tx1"/>
                </a:solidFill>
                <a:latin typeface="HGS創英角ｺﾞｼｯｸUB" pitchFamily="50" charset="-128"/>
                <a:ea typeface="HGS創英角ｺﾞｼｯｸUB" pitchFamily="50" charset="-128"/>
              </a:defRPr>
            </a:lvl6pPr>
            <a:lvl7pPr marL="2971800" indent="-228600" defTabSz="1009650" eaLnBrk="0" fontAlgn="base" hangingPunct="0">
              <a:spcBef>
                <a:spcPct val="20000"/>
              </a:spcBef>
              <a:spcAft>
                <a:spcPct val="0"/>
              </a:spcAft>
              <a:buClr>
                <a:schemeClr val="accent1"/>
              </a:buClr>
              <a:buSzPct val="50000"/>
              <a:buFont typeface="Wingdings" pitchFamily="2" charset="2"/>
              <a:buChar char="»"/>
              <a:defRPr kumimoji="1" sz="1600">
                <a:solidFill>
                  <a:schemeClr val="tx1"/>
                </a:solidFill>
                <a:latin typeface="HGS創英角ｺﾞｼｯｸUB" pitchFamily="50" charset="-128"/>
                <a:ea typeface="HGS創英角ｺﾞｼｯｸUB" pitchFamily="50" charset="-128"/>
              </a:defRPr>
            </a:lvl7pPr>
            <a:lvl8pPr marL="3429000" indent="-228600" defTabSz="1009650" eaLnBrk="0" fontAlgn="base" hangingPunct="0">
              <a:spcBef>
                <a:spcPct val="20000"/>
              </a:spcBef>
              <a:spcAft>
                <a:spcPct val="0"/>
              </a:spcAft>
              <a:buClr>
                <a:schemeClr val="accent1"/>
              </a:buClr>
              <a:buSzPct val="50000"/>
              <a:buFont typeface="Wingdings" pitchFamily="2" charset="2"/>
              <a:buChar char="»"/>
              <a:defRPr kumimoji="1" sz="1600">
                <a:solidFill>
                  <a:schemeClr val="tx1"/>
                </a:solidFill>
                <a:latin typeface="HGS創英角ｺﾞｼｯｸUB" pitchFamily="50" charset="-128"/>
                <a:ea typeface="HGS創英角ｺﾞｼｯｸUB" pitchFamily="50" charset="-128"/>
              </a:defRPr>
            </a:lvl8pPr>
            <a:lvl9pPr marL="3886200" indent="-228600" defTabSz="1009650" eaLnBrk="0" fontAlgn="base" hangingPunct="0">
              <a:spcBef>
                <a:spcPct val="20000"/>
              </a:spcBef>
              <a:spcAft>
                <a:spcPct val="0"/>
              </a:spcAft>
              <a:buClr>
                <a:schemeClr val="accent1"/>
              </a:buClr>
              <a:buSzPct val="50000"/>
              <a:buFont typeface="Wingdings" pitchFamily="2" charset="2"/>
              <a:buChar char="»"/>
              <a:defRPr kumimoji="1" sz="1600">
                <a:solidFill>
                  <a:schemeClr val="tx1"/>
                </a:solidFill>
                <a:latin typeface="HGS創英角ｺﾞｼｯｸUB" pitchFamily="50" charset="-128"/>
                <a:ea typeface="HGS創英角ｺﾞｼｯｸUB" pitchFamily="50" charset="-128"/>
              </a:defRPr>
            </a:lvl9pPr>
          </a:lstStyle>
          <a:p>
            <a:pPr algn="ctr" eaLnBrk="1" hangingPunct="1">
              <a:lnSpc>
                <a:spcPct val="100000"/>
              </a:lnSpc>
              <a:spcBef>
                <a:spcPct val="0"/>
              </a:spcBef>
              <a:buClrTx/>
              <a:buSzTx/>
              <a:buFontTx/>
              <a:buNone/>
            </a:pPr>
            <a:endParaRPr lang="ja-JP" altLang="ja-JP" sz="1920">
              <a:latin typeface="ＭＳ ゴシック" pitchFamily="49" charset="-128"/>
              <a:ea typeface="ＭＳ ゴシック" pitchFamily="49" charset="-128"/>
            </a:endParaRPr>
          </a:p>
        </p:txBody>
      </p:sp>
      <p:sp>
        <p:nvSpPr>
          <p:cNvPr id="19464" name="Rectangle 8"/>
          <p:cNvSpPr>
            <a:spLocks noChangeArrowheads="1"/>
          </p:cNvSpPr>
          <p:nvPr/>
        </p:nvSpPr>
        <p:spPr bwMode="ltGray">
          <a:xfrm>
            <a:off x="219144" y="690444"/>
            <a:ext cx="559722" cy="422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nchor="ctr"/>
          <a:lstStyle>
            <a:lvl1pPr defTabSz="1009650" eaLnBrk="0" hangingPunct="0">
              <a:buClr>
                <a:schemeClr val="folHlink"/>
              </a:buClr>
              <a:buSzPct val="60000"/>
              <a:buChar char="•"/>
              <a:defRPr kumimoji="1" sz="2480">
                <a:solidFill>
                  <a:schemeClr val="tx1"/>
                </a:solidFill>
                <a:latin typeface="HGS創英角ｺﾞｼｯｸUB" pitchFamily="50" charset="-128"/>
                <a:ea typeface="HGS創英角ｺﾞｼｯｸUB" pitchFamily="50" charset="-128"/>
              </a:defRPr>
            </a:lvl1pPr>
            <a:lvl2pPr marL="742950" indent="-285750" defTabSz="1009650" eaLnBrk="0" hangingPunct="0">
              <a:buClr>
                <a:schemeClr val="hlink"/>
              </a:buClr>
              <a:buSzPct val="55000"/>
              <a:buChar char="–"/>
              <a:defRPr kumimoji="1" sz="2080">
                <a:solidFill>
                  <a:schemeClr val="tx1"/>
                </a:solidFill>
                <a:latin typeface="HGS創英角ｺﾞｼｯｸUB" pitchFamily="50" charset="-128"/>
                <a:ea typeface="HGS創英角ｺﾞｼｯｸUB" pitchFamily="50" charset="-128"/>
              </a:defRPr>
            </a:lvl2pPr>
            <a:lvl3pPr marL="1143000" indent="-228600" defTabSz="1009650" eaLnBrk="0" hangingPunct="0">
              <a:buClr>
                <a:schemeClr val="folHlink"/>
              </a:buClr>
              <a:buSzPct val="50000"/>
              <a:buChar char="•"/>
              <a:defRPr kumimoji="1" sz="1760">
                <a:solidFill>
                  <a:schemeClr val="tx1"/>
                </a:solidFill>
                <a:latin typeface="HGS創英角ｺﾞｼｯｸUB" pitchFamily="50" charset="-128"/>
                <a:ea typeface="HGS創英角ｺﾞｼｯｸUB" pitchFamily="50" charset="-128"/>
              </a:defRPr>
            </a:lvl3pPr>
            <a:lvl4pPr marL="1600200" indent="-228600" defTabSz="1009650" eaLnBrk="0" hangingPunct="0">
              <a:buClr>
                <a:schemeClr val="accent2"/>
              </a:buClr>
              <a:buSzPct val="55000"/>
              <a:buChar char="–"/>
              <a:defRPr kumimoji="1" sz="1600">
                <a:solidFill>
                  <a:schemeClr val="tx1"/>
                </a:solidFill>
                <a:latin typeface="HGS創英角ｺﾞｼｯｸUB" pitchFamily="50" charset="-128"/>
                <a:ea typeface="HGS創英角ｺﾞｼｯｸUB" pitchFamily="50" charset="-128"/>
              </a:defRPr>
            </a:lvl4pPr>
            <a:lvl5pPr marL="2057400" indent="-228600" defTabSz="1009650" eaLnBrk="0" hangingPunct="0">
              <a:buSzPct val="50000"/>
              <a:buChar char="»"/>
              <a:defRPr kumimoji="1" sz="1600">
                <a:solidFill>
                  <a:schemeClr val="tx1"/>
                </a:solidFill>
                <a:latin typeface="HGS創英角ｺﾞｼｯｸUB" pitchFamily="50" charset="-128"/>
                <a:ea typeface="HGS創英角ｺﾞｼｯｸUB" pitchFamily="50" charset="-128"/>
              </a:defRPr>
            </a:lvl5pPr>
            <a:lvl6pPr marL="2514600" indent="-228600" defTabSz="1009650" eaLnBrk="0" fontAlgn="base" hangingPunct="0">
              <a:spcBef>
                <a:spcPct val="20000"/>
              </a:spcBef>
              <a:spcAft>
                <a:spcPct val="0"/>
              </a:spcAft>
              <a:buClr>
                <a:schemeClr val="accent1"/>
              </a:buClr>
              <a:buSzPct val="50000"/>
              <a:buFont typeface="Wingdings" pitchFamily="2" charset="2"/>
              <a:buChar char="»"/>
              <a:defRPr kumimoji="1" sz="1600">
                <a:solidFill>
                  <a:schemeClr val="tx1"/>
                </a:solidFill>
                <a:latin typeface="HGS創英角ｺﾞｼｯｸUB" pitchFamily="50" charset="-128"/>
                <a:ea typeface="HGS創英角ｺﾞｼｯｸUB" pitchFamily="50" charset="-128"/>
              </a:defRPr>
            </a:lvl6pPr>
            <a:lvl7pPr marL="2971800" indent="-228600" defTabSz="1009650" eaLnBrk="0" fontAlgn="base" hangingPunct="0">
              <a:spcBef>
                <a:spcPct val="20000"/>
              </a:spcBef>
              <a:spcAft>
                <a:spcPct val="0"/>
              </a:spcAft>
              <a:buClr>
                <a:schemeClr val="accent1"/>
              </a:buClr>
              <a:buSzPct val="50000"/>
              <a:buFont typeface="Wingdings" pitchFamily="2" charset="2"/>
              <a:buChar char="»"/>
              <a:defRPr kumimoji="1" sz="1600">
                <a:solidFill>
                  <a:schemeClr val="tx1"/>
                </a:solidFill>
                <a:latin typeface="HGS創英角ｺﾞｼｯｸUB" pitchFamily="50" charset="-128"/>
                <a:ea typeface="HGS創英角ｺﾞｼｯｸUB" pitchFamily="50" charset="-128"/>
              </a:defRPr>
            </a:lvl7pPr>
            <a:lvl8pPr marL="3429000" indent="-228600" defTabSz="1009650" eaLnBrk="0" fontAlgn="base" hangingPunct="0">
              <a:spcBef>
                <a:spcPct val="20000"/>
              </a:spcBef>
              <a:spcAft>
                <a:spcPct val="0"/>
              </a:spcAft>
              <a:buClr>
                <a:schemeClr val="accent1"/>
              </a:buClr>
              <a:buSzPct val="50000"/>
              <a:buFont typeface="Wingdings" pitchFamily="2" charset="2"/>
              <a:buChar char="»"/>
              <a:defRPr kumimoji="1" sz="1600">
                <a:solidFill>
                  <a:schemeClr val="tx1"/>
                </a:solidFill>
                <a:latin typeface="HGS創英角ｺﾞｼｯｸUB" pitchFamily="50" charset="-128"/>
                <a:ea typeface="HGS創英角ｺﾞｼｯｸUB" pitchFamily="50" charset="-128"/>
              </a:defRPr>
            </a:lvl8pPr>
            <a:lvl9pPr marL="3886200" indent="-228600" defTabSz="1009650" eaLnBrk="0" fontAlgn="base" hangingPunct="0">
              <a:spcBef>
                <a:spcPct val="20000"/>
              </a:spcBef>
              <a:spcAft>
                <a:spcPct val="0"/>
              </a:spcAft>
              <a:buClr>
                <a:schemeClr val="accent1"/>
              </a:buClr>
              <a:buSzPct val="50000"/>
              <a:buFont typeface="Wingdings" pitchFamily="2" charset="2"/>
              <a:buChar char="»"/>
              <a:defRPr kumimoji="1" sz="1600">
                <a:solidFill>
                  <a:schemeClr val="tx1"/>
                </a:solidFill>
                <a:latin typeface="HGS創英角ｺﾞｼｯｸUB" pitchFamily="50" charset="-128"/>
                <a:ea typeface="HGS創英角ｺﾞｼｯｸUB" pitchFamily="50" charset="-128"/>
              </a:defRPr>
            </a:lvl9pPr>
          </a:lstStyle>
          <a:p>
            <a:pPr algn="ctr" eaLnBrk="1" hangingPunct="1">
              <a:lnSpc>
                <a:spcPct val="100000"/>
              </a:lnSpc>
              <a:spcBef>
                <a:spcPct val="0"/>
              </a:spcBef>
              <a:buClrTx/>
              <a:buSzTx/>
              <a:buFontTx/>
              <a:buNone/>
            </a:pPr>
            <a:endParaRPr lang="ja-JP" altLang="ja-JP" sz="1920">
              <a:latin typeface="ＭＳ ゴシック" pitchFamily="49" charset="-128"/>
              <a:ea typeface="ＭＳ ゴシック" pitchFamily="49" charset="-128"/>
            </a:endParaRPr>
          </a:p>
        </p:txBody>
      </p:sp>
      <p:sp>
        <p:nvSpPr>
          <p:cNvPr id="19465" name="Line 9"/>
          <p:cNvSpPr>
            <a:spLocks noChangeShapeType="1"/>
          </p:cNvSpPr>
          <p:nvPr/>
        </p:nvSpPr>
        <p:spPr bwMode="auto">
          <a:xfrm>
            <a:off x="5714476" y="2420888"/>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82808" tIns="41404" rIns="82808" bIns="41404"/>
          <a:lstStyle/>
          <a:p>
            <a:endParaRPr lang="ja-JP" altLang="en-US"/>
          </a:p>
        </p:txBody>
      </p:sp>
      <p:pic>
        <p:nvPicPr>
          <p:cNvPr id="1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885951"/>
            <a:ext cx="1584176" cy="1326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テキスト ボックス 1"/>
          <p:cNvSpPr txBox="1"/>
          <p:nvPr/>
        </p:nvSpPr>
        <p:spPr>
          <a:xfrm>
            <a:off x="443870" y="3792036"/>
            <a:ext cx="1988045" cy="400110"/>
          </a:xfrm>
          <a:prstGeom prst="rect">
            <a:avLst/>
          </a:prstGeom>
          <a:noFill/>
        </p:spPr>
        <p:txBody>
          <a:bodyPr wrap="none" rtlCol="0">
            <a:spAutoFit/>
          </a:bodyPr>
          <a:lstStyle/>
          <a:p>
            <a:r>
              <a:rPr kumimoji="1" lang="en-US" altLang="ja-JP" sz="1600" dirty="0"/>
              <a:t>*Acquisition of ISO 9001 certification</a:t>
            </a:r>
            <a:endParaRPr kumimoji="1" lang="ja-JP" altLang="en-US" sz="1600" dirty="0"/>
          </a:p>
        </p:txBody>
      </p:sp>
      <p:sp>
        <p:nvSpPr>
          <p:cNvPr id="3" name="正方形/長方形 2"/>
          <p:cNvSpPr/>
          <p:nvPr/>
        </p:nvSpPr>
        <p:spPr>
          <a:xfrm>
            <a:off x="485800" y="4368006"/>
            <a:ext cx="7470576" cy="1077218"/>
          </a:xfrm>
          <a:prstGeom prst="rect">
            <a:avLst/>
          </a:prstGeom>
        </p:spPr>
        <p:txBody>
          <a:bodyPr wrap="square">
            <a:spAutoFit/>
          </a:bodyPr>
          <a:lstStyle/>
          <a:p>
            <a:r>
              <a:rPr lang="en-US" altLang="ja-JP" sz="1600" dirty="0"/>
              <a:t>[quality goal]</a:t>
            </a:r>
          </a:p>
          <a:p>
            <a:r>
              <a:rPr lang="en-US" altLang="ja-JP" sz="1600" dirty="0"/>
              <a:t>TLO(Technology Licensing Organization) which provides businesses and</a:t>
            </a:r>
            <a:endParaRPr lang="ja-JP" altLang="en-US" sz="1600" dirty="0"/>
          </a:p>
          <a:p>
            <a:r>
              <a:rPr lang="ja-JP" altLang="en-US" sz="1600" dirty="0"/>
              <a:t>services that earn customer trust and satisfaction</a:t>
            </a:r>
            <a:endParaRPr lang="en-US" altLang="ja-JP" sz="1600" dirty="0"/>
          </a:p>
          <a:p>
            <a:endParaRPr lang="ja-JP" altLang="en-US" sz="1600" dirty="0"/>
          </a:p>
        </p:txBody>
      </p:sp>
      <p:sp>
        <p:nvSpPr>
          <p:cNvPr id="4" name="正方形/長方形 3"/>
          <p:cNvSpPr/>
          <p:nvPr/>
        </p:nvSpPr>
        <p:spPr bwMode="auto">
          <a:xfrm>
            <a:off x="443870" y="3789040"/>
            <a:ext cx="8016562" cy="147695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77825" marR="0" indent="-377825" algn="l" defTabSz="1009650" rtl="0" eaLnBrk="1" fontAlgn="base" latinLnBrk="0" hangingPunct="1">
              <a:lnSpc>
                <a:spcPct val="90000"/>
              </a:lnSpc>
              <a:spcBef>
                <a:spcPct val="20000"/>
              </a:spcBef>
              <a:spcAft>
                <a:spcPct val="0"/>
              </a:spcAft>
              <a:buClr>
                <a:schemeClr val="accent1"/>
              </a:buClr>
              <a:buSzPct val="80000"/>
              <a:buFont typeface="Wingdings" pitchFamily="2" charset="2"/>
              <a:buChar char="n"/>
              <a:tabLst/>
            </a:pPr>
            <a:endParaRPr kumimoji="1" lang="ja-JP" altLang="en-US" sz="2400" b="1" i="0" u="none" strike="noStrike" cap="none" normalizeH="0" baseline="0">
              <a:ln>
                <a:noFill/>
              </a:ln>
              <a:solidFill>
                <a:schemeClr val="tx1"/>
              </a:solidFill>
              <a:effectLst/>
              <a:latin typeface="Century" pitchFamily="18" charset="0"/>
              <a:ea typeface="HGS創英角ｺﾞｼｯｸUB" pitchFamily="50" charset="-128"/>
            </a:endParaRPr>
          </a:p>
        </p:txBody>
      </p:sp>
      <p:pic>
        <p:nvPicPr>
          <p:cNvPr id="1026" name="Picture 2" descr="https://prtimes.jp/i/31052/14/resize/d31052-14-765905-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3482" y="5385318"/>
            <a:ext cx="1726950" cy="1142444"/>
          </a:xfrm>
          <a:prstGeom prst="rect">
            <a:avLst/>
          </a:prstGeom>
          <a:noFill/>
          <a:extLst>
            <a:ext uri="{909E8E84-426E-40DD-AFC4-6F175D3DCCD1}">
              <a14:hiddenFill xmlns:a14="http://schemas.microsoft.com/office/drawing/2010/main">
                <a:solidFill>
                  <a:srgbClr val="FFFFFF"/>
                </a:solidFill>
              </a14:hiddenFill>
            </a:ext>
          </a:extLst>
        </p:spPr>
      </p:pic>
      <p:sp>
        <p:nvSpPr>
          <p:cNvPr id="16" name="正方形/長方形 15"/>
          <p:cNvSpPr/>
          <p:nvPr/>
        </p:nvSpPr>
        <p:spPr bwMode="auto">
          <a:xfrm>
            <a:off x="443870" y="5264411"/>
            <a:ext cx="8016562" cy="147695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77825" marR="0" indent="-377825" algn="l" defTabSz="1009650" rtl="0" eaLnBrk="1" fontAlgn="base" latinLnBrk="0" hangingPunct="1">
              <a:lnSpc>
                <a:spcPct val="90000"/>
              </a:lnSpc>
              <a:spcBef>
                <a:spcPct val="20000"/>
              </a:spcBef>
              <a:spcAft>
                <a:spcPct val="0"/>
              </a:spcAft>
              <a:buClr>
                <a:schemeClr val="accent1"/>
              </a:buClr>
              <a:buSzPct val="80000"/>
              <a:buFont typeface="Wingdings" pitchFamily="2" charset="2"/>
              <a:buChar char="n"/>
              <a:tabLst/>
            </a:pPr>
            <a:endParaRPr kumimoji="1" lang="ja-JP" altLang="en-US" sz="2400" b="1" i="0" u="none" strike="noStrike" cap="none" normalizeH="0" baseline="0">
              <a:ln>
                <a:noFill/>
              </a:ln>
              <a:solidFill>
                <a:schemeClr val="tx1"/>
              </a:solidFill>
              <a:effectLst/>
              <a:latin typeface="Century" pitchFamily="18" charset="0"/>
              <a:ea typeface="HGS創英角ｺﾞｼｯｸUB" pitchFamily="50" charset="-128"/>
            </a:endParaRPr>
          </a:p>
        </p:txBody>
      </p:sp>
      <p:sp>
        <p:nvSpPr>
          <p:cNvPr id="17" name="テキスト ボックス 16"/>
          <p:cNvSpPr txBox="1"/>
          <p:nvPr/>
        </p:nvSpPr>
        <p:spPr>
          <a:xfrm>
            <a:off x="467544" y="5261138"/>
            <a:ext cx="1467068" cy="400110"/>
          </a:xfrm>
          <a:prstGeom prst="rect">
            <a:avLst/>
          </a:prstGeom>
          <a:noFill/>
        </p:spPr>
        <p:txBody>
          <a:bodyPr wrap="none" rtlCol="0">
            <a:spAutoFit/>
          </a:bodyPr>
          <a:lstStyle/>
          <a:p>
            <a:r>
              <a:rPr kumimoji="1" lang="en-US" altLang="ja-JP" sz="1600" dirty="0"/>
              <a:t>*trademark acquisition</a:t>
            </a:r>
            <a:endParaRPr kumimoji="1" lang="ja-JP" altLang="en-US" sz="1600" dirty="0"/>
          </a:p>
        </p:txBody>
      </p:sp>
      <p:sp>
        <p:nvSpPr>
          <p:cNvPr id="5" name="正方形/長方形 4"/>
          <p:cNvSpPr/>
          <p:nvPr/>
        </p:nvSpPr>
        <p:spPr>
          <a:xfrm>
            <a:off x="467544" y="5807005"/>
            <a:ext cx="7092280" cy="757130"/>
          </a:xfrm>
          <a:prstGeom prst="rect">
            <a:avLst/>
          </a:prstGeom>
        </p:spPr>
        <p:txBody>
          <a:bodyPr wrap="square">
            <a:spAutoFit/>
          </a:bodyPr>
          <a:lstStyle/>
          <a:p>
            <a:r>
              <a:rPr lang="ja-JP" altLang="en-US" dirty="0">
                <a:latin typeface="+mj-lt"/>
              </a:rPr>
              <a:t>"Data-Driven Industry-Academia-Government Collaboration"   </a:t>
            </a:r>
            <a:endParaRPr lang="en-US" altLang="ja-JP" dirty="0">
              <a:latin typeface="+mj-lt"/>
            </a:endParaRPr>
          </a:p>
          <a:p>
            <a:r>
              <a:rPr lang="ja-JP" altLang="en-US" dirty="0">
                <a:latin typeface="+mj-lt"/>
              </a:rPr>
              <a:t>Registration number: No. 6135646</a:t>
            </a:r>
            <a:br>
              <a:rPr lang="ja-JP" altLang="en-US" dirty="0">
                <a:latin typeface="+mj-lt"/>
              </a:rPr>
            </a:br>
            <a:r>
              <a:rPr lang="ja-JP" altLang="en-US" dirty="0">
                <a:latin typeface="+mj-lt"/>
              </a:rPr>
              <a:t>Application date: May 28, 2018     Registration Date: April 5, 2019</a:t>
            </a:r>
          </a:p>
        </p:txBody>
      </p:sp>
    </p:spTree>
    <p:extLst>
      <p:ext uri="{BB962C8B-B14F-4D97-AF65-F5344CB8AC3E}">
        <p14:creationId xmlns:p14="http://schemas.microsoft.com/office/powerpoint/2010/main" val="61080289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91948" y="921494"/>
            <a:ext cx="4621779" cy="553998"/>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altLang="ja-JP" sz="3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HG丸ｺﾞｼｯｸM-PRO" panose="020F0600000000000000" pitchFamily="50" charset="-128"/>
                <a:ea typeface="HG丸ｺﾞｼｯｸM-PRO" panose="020F0600000000000000" pitchFamily="50" charset="-128"/>
              </a:rPr>
              <a:t>C</a:t>
            </a:r>
            <a:r>
              <a:rPr lang="ja-JP" altLang="en-US" sz="3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HG丸ｺﾞｼｯｸM-PRO" panose="020F0600000000000000" pitchFamily="50" charset="-128"/>
                <a:ea typeface="HG丸ｺﾞｼｯｸM-PRO" panose="020F0600000000000000" pitchFamily="50" charset="-128"/>
              </a:rPr>
              <a:t>ompany organization</a:t>
            </a:r>
          </a:p>
        </p:txBody>
      </p:sp>
      <p:sp>
        <p:nvSpPr>
          <p:cNvPr id="7" name="正方形/長方形 6"/>
          <p:cNvSpPr/>
          <p:nvPr/>
        </p:nvSpPr>
        <p:spPr>
          <a:xfrm>
            <a:off x="527352" y="3065722"/>
            <a:ext cx="3108544" cy="553998"/>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altLang="ja-JP" sz="3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HG丸ｺﾞｼｯｸM-PRO" panose="020F0600000000000000" pitchFamily="50" charset="-128"/>
                <a:ea typeface="HG丸ｺﾞｼｯｸM-PRO" panose="020F0600000000000000" pitchFamily="50" charset="-128"/>
              </a:rPr>
              <a:t>W</a:t>
            </a:r>
            <a:r>
              <a:rPr lang="ja-JP" altLang="en-US" sz="3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HG丸ｺﾞｼｯｸM-PRO" panose="020F0600000000000000" pitchFamily="50" charset="-128"/>
                <a:ea typeface="HG丸ｺﾞｼｯｸM-PRO" panose="020F0600000000000000" pitchFamily="50" charset="-128"/>
              </a:rPr>
              <a:t>ide area TLO</a:t>
            </a:r>
          </a:p>
        </p:txBody>
      </p:sp>
      <p:sp>
        <p:nvSpPr>
          <p:cNvPr id="8" name="正方形/長方形 7"/>
          <p:cNvSpPr/>
          <p:nvPr/>
        </p:nvSpPr>
        <p:spPr>
          <a:xfrm>
            <a:off x="611560" y="4725144"/>
            <a:ext cx="2299027" cy="553998"/>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altLang="ja-JP" sz="3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HG丸ｺﾞｼｯｸM-PRO" panose="020F0600000000000000" pitchFamily="50" charset="-128"/>
                <a:ea typeface="HG丸ｺﾞｼｯｸM-PRO" panose="020F0600000000000000" pitchFamily="50" charset="-128"/>
              </a:rPr>
              <a:t>Needs first</a:t>
            </a:r>
            <a:endParaRPr lang="ja-JP" altLang="en-US" sz="3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899592" y="1508591"/>
            <a:ext cx="7776864" cy="1865126"/>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Although </a:t>
            </a:r>
            <a:r>
              <a:rPr lang="en-US" altLang="ja-JP" dirty="0">
                <a:latin typeface="HG丸ｺﾞｼｯｸM-PRO" panose="020F0600000000000000" pitchFamily="50" charset="-128"/>
                <a:ea typeface="HG丸ｺﾞｼｯｸM-PRO" panose="020F0600000000000000" pitchFamily="50" charset="-128"/>
              </a:rPr>
              <a:t>Campus Create</a:t>
            </a:r>
            <a:r>
              <a:rPr kumimoji="1" lang="ja-JP" altLang="en-US" dirty="0">
                <a:latin typeface="HG丸ｺﾞｼｯｸM-PRO" panose="020F0600000000000000" pitchFamily="50" charset="-128"/>
                <a:ea typeface="HG丸ｺﾞｼｯｸM-PRO" panose="020F0600000000000000" pitchFamily="50" charset="-128"/>
              </a:rPr>
              <a:t> is a TLO of </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the University of Electro-Communications, </a:t>
            </a:r>
            <a:endParaRPr kumimoji="1" lang="en-US" altLang="ja-JP" dirty="0">
              <a:latin typeface="HG丸ｺﾞｼｯｸM-PRO" panose="020F0600000000000000" pitchFamily="50" charset="-128"/>
              <a:ea typeface="HG丸ｺﾞｼｯｸM-PRO" panose="020F0600000000000000" pitchFamily="50" charset="-128"/>
            </a:endParaRPr>
          </a:p>
          <a:p>
            <a:r>
              <a:rPr kumimoji="1" lang="en-US" altLang="ja-JP" dirty="0">
                <a:latin typeface="HG丸ｺﾞｼｯｸM-PRO" panose="020F0600000000000000" pitchFamily="50" charset="-128"/>
                <a:ea typeface="HG丸ｺﾞｼｯｸM-PRO" panose="020F0600000000000000" pitchFamily="50" charset="-128"/>
              </a:rPr>
              <a:t>we can develop our </a:t>
            </a:r>
            <a:r>
              <a:rPr lang="en-US" altLang="ja-JP" dirty="0">
                <a:latin typeface="HG丸ｺﾞｼｯｸM-PRO" panose="020F0600000000000000" pitchFamily="50" charset="-128"/>
                <a:ea typeface="HG丸ｺﾞｼｯｸM-PRO" panose="020F0600000000000000" pitchFamily="50" charset="-128"/>
              </a:rPr>
              <a:t>own service menu </a:t>
            </a:r>
          </a:p>
          <a:p>
            <a:r>
              <a:rPr lang="en-US" altLang="ja-JP" dirty="0">
                <a:latin typeface="HG丸ｺﾞｼｯｸM-PRO" panose="020F0600000000000000" pitchFamily="50" charset="-128"/>
                <a:ea typeface="HG丸ｺﾞｼｯｸM-PRO" panose="020F0600000000000000" pitchFamily="50" charset="-128"/>
              </a:rPr>
              <a:t>as needed to meet the needs of customer </a:t>
            </a:r>
          </a:p>
          <a:p>
            <a:r>
              <a:rPr lang="en-US" altLang="ja-JP" dirty="0">
                <a:latin typeface="HG丸ｺﾞｼｯｸM-PRO" panose="020F0600000000000000" pitchFamily="50" charset="-128"/>
                <a:ea typeface="HG丸ｺﾞｼｯｸM-PRO" panose="020F0600000000000000" pitchFamily="50" charset="-128"/>
              </a:rPr>
              <a:t>companies since it is operated as a stock company </a:t>
            </a:r>
          </a:p>
          <a:p>
            <a:r>
              <a:rPr lang="en-US" altLang="ja-JP" dirty="0">
                <a:latin typeface="HG丸ｺﾞｼｯｸM-PRO" panose="020F0600000000000000" pitchFamily="50" charset="-128"/>
                <a:ea typeface="HG丸ｺﾞｼｯｸM-PRO" panose="020F0600000000000000" pitchFamily="50" charset="-128"/>
              </a:rPr>
              <a:t>and does not include the capital of the university.</a:t>
            </a:r>
            <a:endParaRPr kumimoji="1" lang="en-US" altLang="ja-JP" dirty="0">
              <a:latin typeface="HG丸ｺﾞｼｯｸM-PRO" panose="020F0600000000000000" pitchFamily="50" charset="-128"/>
              <a:ea typeface="HG丸ｺﾞｼｯｸM-PRO" panose="020F0600000000000000" pitchFamily="50" charset="-128"/>
            </a:endParaRPr>
          </a:p>
          <a:p>
            <a:endParaRPr lang="en-US" altLang="ja-JP" dirty="0">
              <a:latin typeface="HG丸ｺﾞｼｯｸM-PRO" panose="020F0600000000000000" pitchFamily="50" charset="-128"/>
              <a:ea typeface="HG丸ｺﾞｼｯｸM-PRO" panose="020F0600000000000000" pitchFamily="50" charset="-128"/>
            </a:endParaRPr>
          </a:p>
          <a:p>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0" name="テキスト ボックス 9"/>
          <p:cNvSpPr txBox="1"/>
          <p:nvPr/>
        </p:nvSpPr>
        <p:spPr>
          <a:xfrm>
            <a:off x="899592" y="3859307"/>
            <a:ext cx="4824536" cy="535531"/>
          </a:xfrm>
          <a:prstGeom prst="rect">
            <a:avLst/>
          </a:prstGeom>
          <a:noFill/>
        </p:spPr>
        <p:txBody>
          <a:bodyPr wrap="square" rtlCol="0">
            <a:spAutoFit/>
          </a:bodyPr>
          <a:lstStyle/>
          <a:p>
            <a:r>
              <a:rPr lang="en-US" altLang="ja-JP" dirty="0">
                <a:solidFill>
                  <a:srgbClr val="FF0000"/>
                </a:solidFill>
                <a:latin typeface="HG丸ｺﾞｼｯｸM-PRO" panose="020F0600000000000000" pitchFamily="50" charset="-128"/>
                <a:ea typeface="HG丸ｺﾞｼｯｸM-PRO" panose="020F0600000000000000" pitchFamily="50" charset="-128"/>
              </a:rPr>
              <a:t>We can research seeds and provide collaborative supports throughout Japan.</a:t>
            </a:r>
            <a:endParaRPr kumimoji="1" lang="ja-JP" altLang="en-US" dirty="0">
              <a:solidFill>
                <a:srgbClr val="FF0000"/>
              </a:solidFill>
              <a:latin typeface="HG丸ｺﾞｼｯｸM-PRO" panose="020F0600000000000000" pitchFamily="50" charset="-128"/>
              <a:ea typeface="HG丸ｺﾞｼｯｸM-PRO" panose="020F06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848954054"/>
              </p:ext>
            </p:extLst>
          </p:nvPr>
        </p:nvGraphicFramePr>
        <p:xfrm>
          <a:off x="5724128" y="1124744"/>
          <a:ext cx="3168351" cy="5480576"/>
        </p:xfrm>
        <a:graphic>
          <a:graphicData uri="http://schemas.openxmlformats.org/drawingml/2006/table">
            <a:tbl>
              <a:tblPr bandRow="1">
                <a:tableStyleId>{D27102A9-8310-4765-A935-A1911B00CA55}</a:tableStyleId>
              </a:tblPr>
              <a:tblGrid>
                <a:gridCol w="936104">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1224135">
                  <a:extLst>
                    <a:ext uri="{9D8B030D-6E8A-4147-A177-3AD203B41FA5}">
                      <a16:colId xmlns:a16="http://schemas.microsoft.com/office/drawing/2014/main" val="20002"/>
                    </a:ext>
                  </a:extLst>
                </a:gridCol>
              </a:tblGrid>
              <a:tr h="219728">
                <a:tc>
                  <a:txBody>
                    <a:bodyPr/>
                    <a:lstStyle/>
                    <a:p>
                      <a:r>
                        <a:rPr kumimoji="1" lang="ja-JP" altLang="en-US" sz="640" dirty="0">
                          <a:latin typeface="HG丸ｺﾞｼｯｸM-PRO" panose="020F0600000000000000" pitchFamily="50" charset="-128"/>
                          <a:ea typeface="HG丸ｺﾞｼｯｸM-PRO" panose="020F0600000000000000" pitchFamily="50" charset="-128"/>
                        </a:rPr>
                        <a:t>University of Tokyo</a:t>
                      </a:r>
                    </a:p>
                  </a:txBody>
                  <a:tcPr/>
                </a:tc>
                <a:tc>
                  <a:txBody>
                    <a:bodyPr/>
                    <a:lstStyle/>
                    <a:p>
                      <a:r>
                        <a:rPr kumimoji="1" lang="ja-JP" altLang="en-US" sz="640" dirty="0">
                          <a:latin typeface="HG丸ｺﾞｼｯｸM-PRO" panose="020F0600000000000000" pitchFamily="50" charset="-128"/>
                          <a:ea typeface="HG丸ｺﾞｼｯｸM-PRO" panose="020F0600000000000000" pitchFamily="50" charset="-128"/>
                        </a:rPr>
                        <a:t>Hiroshima Institute of Technology</a:t>
                      </a:r>
                    </a:p>
                  </a:txBody>
                  <a:tcPr/>
                </a:tc>
                <a:tc>
                  <a:txBody>
                    <a:bodyPr/>
                    <a:lstStyle/>
                    <a:p>
                      <a:r>
                        <a:rPr kumimoji="1" lang="ja-JP" altLang="en-US" sz="640" dirty="0">
                          <a:latin typeface="HG丸ｺﾞｼｯｸM-PRO" panose="020F0600000000000000" pitchFamily="50" charset="-128"/>
                          <a:ea typeface="HG丸ｺﾞｼｯｸM-PRO" panose="020F0600000000000000" pitchFamily="50" charset="-128"/>
                        </a:rPr>
                        <a:t>Yamaguchi University</a:t>
                      </a:r>
                    </a:p>
                  </a:txBody>
                  <a:tcPr/>
                </a:tc>
                <a:extLst>
                  <a:ext uri="{0D108BD9-81ED-4DB2-BD59-A6C34878D82A}">
                    <a16:rowId xmlns:a16="http://schemas.microsoft.com/office/drawing/2014/main" val="10000"/>
                  </a:ext>
                </a:extLst>
              </a:tr>
              <a:tr h="2197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640" dirty="0">
                          <a:latin typeface="HG丸ｺﾞｼｯｸM-PRO" panose="020F0600000000000000" pitchFamily="50" charset="-128"/>
                          <a:ea typeface="HG丸ｺﾞｼｯｸM-PRO" panose="020F0600000000000000" pitchFamily="50" charset="-128"/>
                        </a:rPr>
                        <a:t>Keio University</a:t>
                      </a:r>
                    </a:p>
                  </a:txBody>
                  <a:tcPr/>
                </a:tc>
                <a:tc>
                  <a:txBody>
                    <a:bodyPr/>
                    <a:lstStyle/>
                    <a:p>
                      <a:r>
                        <a:rPr kumimoji="1" lang="ja-JP" altLang="en-US" sz="640" dirty="0">
                          <a:latin typeface="HG丸ｺﾞｼｯｸM-PRO" panose="020F0600000000000000" pitchFamily="50" charset="-128"/>
                          <a:ea typeface="HG丸ｺﾞｼｯｸM-PRO" panose="020F0600000000000000" pitchFamily="50" charset="-128"/>
                        </a:rPr>
                        <a:t>Rissho University</a:t>
                      </a:r>
                    </a:p>
                  </a:txBody>
                  <a:tcPr/>
                </a:tc>
                <a:tc>
                  <a:txBody>
                    <a:bodyPr/>
                    <a:lstStyle/>
                    <a:p>
                      <a:r>
                        <a:rPr kumimoji="1" lang="ja-JP" altLang="en-US" sz="640" dirty="0">
                          <a:latin typeface="HG丸ｺﾞｼｯｸM-PRO" panose="020F0600000000000000" pitchFamily="50" charset="-128"/>
                          <a:ea typeface="HG丸ｺﾞｼｯｸM-PRO" panose="020F0600000000000000" pitchFamily="50" charset="-128"/>
                        </a:rPr>
                        <a:t>Kagawa University</a:t>
                      </a:r>
                    </a:p>
                  </a:txBody>
                  <a:tcPr/>
                </a:tc>
                <a:extLst>
                  <a:ext uri="{0D108BD9-81ED-4DB2-BD59-A6C34878D82A}">
                    <a16:rowId xmlns:a16="http://schemas.microsoft.com/office/drawing/2014/main" val="10001"/>
                  </a:ext>
                </a:extLst>
              </a:tr>
              <a:tr h="219728">
                <a:tc>
                  <a:txBody>
                    <a:bodyPr/>
                    <a:lstStyle/>
                    <a:p>
                      <a:r>
                        <a:rPr kumimoji="1" lang="ja-JP" altLang="en-US" sz="640" dirty="0">
                          <a:latin typeface="HG丸ｺﾞｼｯｸM-PRO" panose="020F0600000000000000" pitchFamily="50" charset="-128"/>
                          <a:ea typeface="HG丸ｺﾞｼｯｸM-PRO" panose="020F0600000000000000" pitchFamily="50" charset="-128"/>
                        </a:rPr>
                        <a:t>Kwansei Gakuin University</a:t>
                      </a:r>
                    </a:p>
                  </a:txBody>
                  <a:tcPr/>
                </a:tc>
                <a:tc>
                  <a:txBody>
                    <a:bodyPr/>
                    <a:lstStyle/>
                    <a:p>
                      <a:r>
                        <a:rPr kumimoji="1" lang="ja-JP" altLang="en-US" sz="640" dirty="0">
                          <a:latin typeface="HG丸ｺﾞｼｯｸM-PRO" panose="020F0600000000000000" pitchFamily="50" charset="-128"/>
                          <a:ea typeface="HG丸ｺﾞｼｯｸM-PRO" panose="020F0600000000000000" pitchFamily="50" charset="-128"/>
                        </a:rPr>
                        <a:t>Ritsumeikan University</a:t>
                      </a:r>
                    </a:p>
                  </a:txBody>
                  <a:tcPr/>
                </a:tc>
                <a:tc>
                  <a:txBody>
                    <a:bodyPr/>
                    <a:lstStyle/>
                    <a:p>
                      <a:r>
                        <a:rPr kumimoji="1" lang="ja-JP" altLang="en-US" sz="640" dirty="0">
                          <a:latin typeface="HG丸ｺﾞｼｯｸM-PRO" panose="020F0600000000000000" pitchFamily="50" charset="-128"/>
                          <a:ea typeface="HG丸ｺﾞｼｯｸM-PRO" panose="020F0600000000000000" pitchFamily="50" charset="-128"/>
                        </a:rPr>
                        <a:t>Iwate University</a:t>
                      </a:r>
                    </a:p>
                  </a:txBody>
                  <a:tcPr/>
                </a:tc>
                <a:extLst>
                  <a:ext uri="{0D108BD9-81ED-4DB2-BD59-A6C34878D82A}">
                    <a16:rowId xmlns:a16="http://schemas.microsoft.com/office/drawing/2014/main" val="10002"/>
                  </a:ext>
                </a:extLst>
              </a:tr>
              <a:tr h="219728">
                <a:tc>
                  <a:txBody>
                    <a:bodyPr/>
                    <a:lstStyle/>
                    <a:p>
                      <a:r>
                        <a:rPr kumimoji="1" lang="ja-JP" altLang="en-US" sz="640" dirty="0">
                          <a:latin typeface="HG丸ｺﾞｼｯｸM-PRO" panose="020F0600000000000000" pitchFamily="50" charset="-128"/>
                          <a:ea typeface="HG丸ｺﾞｼｯｸM-PRO" panose="020F0600000000000000" pitchFamily="50" charset="-128"/>
                        </a:rPr>
                        <a:t>Kumamoto University</a:t>
                      </a:r>
                    </a:p>
                  </a:txBody>
                  <a:tcPr/>
                </a:tc>
                <a:tc>
                  <a:txBody>
                    <a:bodyPr/>
                    <a:lstStyle/>
                    <a:p>
                      <a:r>
                        <a:rPr kumimoji="1" lang="ja-JP" altLang="en-US" sz="640" dirty="0">
                          <a:latin typeface="HG丸ｺﾞｼｯｸM-PRO" panose="020F0600000000000000" pitchFamily="50" charset="-128"/>
                          <a:ea typeface="HG丸ｺﾞｼｯｸM-PRO" panose="020F0600000000000000" pitchFamily="50" charset="-128"/>
                        </a:rPr>
                        <a:t>Waseda University</a:t>
                      </a:r>
                    </a:p>
                  </a:txBody>
                  <a:tcPr/>
                </a:tc>
                <a:tc>
                  <a:txBody>
                    <a:bodyPr/>
                    <a:lstStyle/>
                    <a:p>
                      <a:r>
                        <a:rPr kumimoji="1" lang="ja-JP" altLang="en-US" sz="640" dirty="0">
                          <a:latin typeface="HG丸ｺﾞｼｯｸM-PRO" panose="020F0600000000000000" pitchFamily="50" charset="-128"/>
                          <a:ea typeface="HG丸ｺﾞｼｯｸM-PRO" panose="020F0600000000000000" pitchFamily="50" charset="-128"/>
                        </a:rPr>
                        <a:t>Gunma University</a:t>
                      </a:r>
                    </a:p>
                  </a:txBody>
                  <a:tcPr/>
                </a:tc>
                <a:extLst>
                  <a:ext uri="{0D108BD9-81ED-4DB2-BD59-A6C34878D82A}">
                    <a16:rowId xmlns:a16="http://schemas.microsoft.com/office/drawing/2014/main" val="10003"/>
                  </a:ext>
                </a:extLst>
              </a:tr>
              <a:tr h="2197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640" dirty="0">
                          <a:latin typeface="HG丸ｺﾞｼｯｸM-PRO" panose="020F0600000000000000" pitchFamily="50" charset="-128"/>
                          <a:ea typeface="HG丸ｺﾞｼｯｸM-PRO" panose="020F0600000000000000" pitchFamily="50" charset="-128"/>
                        </a:rPr>
                        <a:t>Osaka Prefectural University</a:t>
                      </a:r>
                    </a:p>
                  </a:txBody>
                  <a:tcPr/>
                </a:tc>
                <a:tc>
                  <a:txBody>
                    <a:bodyPr/>
                    <a:lstStyle/>
                    <a:p>
                      <a:r>
                        <a:rPr kumimoji="1" lang="ja-JP" altLang="en-US" sz="640" dirty="0">
                          <a:latin typeface="HG丸ｺﾞｼｯｸM-PRO" panose="020F0600000000000000" pitchFamily="50" charset="-128"/>
                          <a:ea typeface="HG丸ｺﾞｼｯｸM-PRO" panose="020F0600000000000000" pitchFamily="50" charset="-128"/>
                        </a:rPr>
                        <a:t>Sophia University</a:t>
                      </a:r>
                    </a:p>
                  </a:txBody>
                  <a:tcPr/>
                </a:tc>
                <a:tc>
                  <a:txBody>
                    <a:bodyPr/>
                    <a:lstStyle/>
                    <a:p>
                      <a:r>
                        <a:rPr kumimoji="1" lang="ja-JP" altLang="en-US" sz="640" dirty="0">
                          <a:latin typeface="HG丸ｺﾞｼｯｸM-PRO" panose="020F0600000000000000" pitchFamily="50" charset="-128"/>
                          <a:ea typeface="HG丸ｺﾞｼｯｸM-PRO" panose="020F0600000000000000" pitchFamily="50" charset="-128"/>
                        </a:rPr>
                        <a:t>Saitama University</a:t>
                      </a:r>
                    </a:p>
                  </a:txBody>
                  <a:tcPr/>
                </a:tc>
                <a:extLst>
                  <a:ext uri="{0D108BD9-81ED-4DB2-BD59-A6C34878D82A}">
                    <a16:rowId xmlns:a16="http://schemas.microsoft.com/office/drawing/2014/main" val="10004"/>
                  </a:ext>
                </a:extLst>
              </a:tr>
              <a:tr h="219728">
                <a:tc>
                  <a:txBody>
                    <a:bodyPr/>
                    <a:lstStyle/>
                    <a:p>
                      <a:r>
                        <a:rPr kumimoji="1" lang="ja-JP" altLang="en-US" sz="640" dirty="0">
                          <a:latin typeface="HG丸ｺﾞｼｯｸM-PRO" panose="020F0600000000000000" pitchFamily="50" charset="-128"/>
                          <a:ea typeface="HG丸ｺﾞｼｯｸM-PRO" panose="020F0600000000000000" pitchFamily="50" charset="-128"/>
                        </a:rPr>
                        <a:t>Kobe University</a:t>
                      </a:r>
                    </a:p>
                  </a:txBody>
                  <a:tcPr/>
                </a:tc>
                <a:tc>
                  <a:txBody>
                    <a:bodyPr/>
                    <a:lstStyle/>
                    <a:p>
                      <a:r>
                        <a:rPr kumimoji="1" lang="ja-JP" altLang="en-US" sz="640" dirty="0">
                          <a:latin typeface="HG丸ｺﾞｼｯｸM-PRO" panose="020F0600000000000000" pitchFamily="50" charset="-128"/>
                          <a:ea typeface="HG丸ｺﾞｼｯｸM-PRO" panose="020F0600000000000000" pitchFamily="50" charset="-128"/>
                        </a:rPr>
                        <a:t>Aoyama Gakuin University</a:t>
                      </a:r>
                    </a:p>
                  </a:txBody>
                  <a:tcPr/>
                </a:tc>
                <a:tc>
                  <a:txBody>
                    <a:bodyPr/>
                    <a:lstStyle/>
                    <a:p>
                      <a:r>
                        <a:rPr kumimoji="1" lang="ja-JP" altLang="en-US" sz="640" dirty="0">
                          <a:latin typeface="HG丸ｺﾞｼｯｸM-PRO" panose="020F0600000000000000" pitchFamily="50" charset="-128"/>
                          <a:ea typeface="HG丸ｺﾞｼｯｸM-PRO" panose="020F0600000000000000" pitchFamily="50" charset="-128"/>
                        </a:rPr>
                        <a:t>Tokyo Metropolitan University Tokyo</a:t>
                      </a:r>
                    </a:p>
                  </a:txBody>
                  <a:tcPr/>
                </a:tc>
                <a:extLst>
                  <a:ext uri="{0D108BD9-81ED-4DB2-BD59-A6C34878D82A}">
                    <a16:rowId xmlns:a16="http://schemas.microsoft.com/office/drawing/2014/main" val="10005"/>
                  </a:ext>
                </a:extLst>
              </a:tr>
              <a:tr h="219728">
                <a:tc>
                  <a:txBody>
                    <a:bodyPr/>
                    <a:lstStyle/>
                    <a:p>
                      <a:r>
                        <a:rPr kumimoji="1" lang="ja-JP" altLang="en-US" sz="640" dirty="0">
                          <a:latin typeface="HG丸ｺﾞｼｯｸM-PRO" panose="020F0600000000000000" pitchFamily="50" charset="-128"/>
                          <a:ea typeface="HG丸ｺﾞｼｯｸM-PRO" panose="020F0600000000000000" pitchFamily="50" charset="-128"/>
                        </a:rPr>
                        <a:t>Tokai University</a:t>
                      </a:r>
                    </a:p>
                  </a:txBody>
                  <a:tcPr/>
                </a:tc>
                <a:tc>
                  <a:txBody>
                    <a:bodyPr/>
                    <a:lstStyle/>
                    <a:p>
                      <a:r>
                        <a:rPr kumimoji="1" lang="ja-JP" altLang="en-US" sz="640" dirty="0">
                          <a:latin typeface="HG丸ｺﾞｼｯｸM-PRO" panose="020F0600000000000000" pitchFamily="50" charset="-128"/>
                          <a:ea typeface="HG丸ｺﾞｼｯｸM-PRO" panose="020F0600000000000000" pitchFamily="50" charset="-128"/>
                        </a:rPr>
                        <a:t>Chuo University</a:t>
                      </a:r>
                    </a:p>
                  </a:txBody>
                  <a:tcPr/>
                </a:tc>
                <a:tc>
                  <a:txBody>
                    <a:bodyPr/>
                    <a:lstStyle/>
                    <a:p>
                      <a:r>
                        <a:rPr kumimoji="1" lang="ja-JP" altLang="en-US" sz="640" dirty="0">
                          <a:latin typeface="HG丸ｺﾞｼｯｸM-PRO" panose="020F0600000000000000" pitchFamily="50" charset="-128"/>
                          <a:ea typeface="HG丸ｺﾞｼｯｸM-PRO" panose="020F0600000000000000" pitchFamily="50" charset="-128"/>
                        </a:rPr>
                        <a:t>Japan Veterinary and Life Sciences University</a:t>
                      </a:r>
                    </a:p>
                  </a:txBody>
                  <a:tcPr/>
                </a:tc>
                <a:extLst>
                  <a:ext uri="{0D108BD9-81ED-4DB2-BD59-A6C34878D82A}">
                    <a16:rowId xmlns:a16="http://schemas.microsoft.com/office/drawing/2014/main" val="10006"/>
                  </a:ext>
                </a:extLst>
              </a:tr>
              <a:tr h="219728">
                <a:tc>
                  <a:txBody>
                    <a:bodyPr/>
                    <a:lstStyle/>
                    <a:p>
                      <a:r>
                        <a:rPr kumimoji="1" lang="ja-JP" altLang="en-US" sz="640" dirty="0">
                          <a:latin typeface="HG丸ｺﾞｼｯｸM-PRO" panose="020F0600000000000000" pitchFamily="50" charset="-128"/>
                          <a:ea typeface="HG丸ｺﾞｼｯｸM-PRO" panose="020F0600000000000000" pitchFamily="50" charset="-128"/>
                        </a:rPr>
                        <a:t>Shizuoka University</a:t>
                      </a:r>
                    </a:p>
                  </a:txBody>
                  <a:tcPr/>
                </a:tc>
                <a:tc>
                  <a:txBody>
                    <a:bodyPr/>
                    <a:lstStyle/>
                    <a:p>
                      <a:r>
                        <a:rPr kumimoji="1" lang="ja-JP" altLang="en-US" sz="640" dirty="0">
                          <a:latin typeface="HG丸ｺﾞｼｯｸM-PRO" panose="020F0600000000000000" pitchFamily="50" charset="-128"/>
                          <a:ea typeface="HG丸ｺﾞｼｯｸM-PRO" panose="020F0600000000000000" pitchFamily="50" charset="-128"/>
                        </a:rPr>
                        <a:t>Kagoshima University</a:t>
                      </a:r>
                    </a:p>
                  </a:txBody>
                  <a:tcPr/>
                </a:tc>
                <a:tc>
                  <a:txBody>
                    <a:bodyPr/>
                    <a:lstStyle/>
                    <a:p>
                      <a:r>
                        <a:rPr kumimoji="1" lang="ja-JP" altLang="en-US" sz="640" dirty="0">
                          <a:latin typeface="HG丸ｺﾞｼｯｸM-PRO" panose="020F0600000000000000" pitchFamily="50" charset="-128"/>
                          <a:ea typeface="HG丸ｺﾞｼｯｸM-PRO" panose="020F0600000000000000" pitchFamily="50" charset="-128"/>
                        </a:rPr>
                        <a:t>Tokyo University of Agriculture</a:t>
                      </a:r>
                    </a:p>
                  </a:txBody>
                  <a:tcPr/>
                </a:tc>
                <a:extLst>
                  <a:ext uri="{0D108BD9-81ED-4DB2-BD59-A6C34878D82A}">
                    <a16:rowId xmlns:a16="http://schemas.microsoft.com/office/drawing/2014/main" val="10007"/>
                  </a:ext>
                </a:extLst>
              </a:tr>
              <a:tr h="219728">
                <a:tc>
                  <a:txBody>
                    <a:bodyPr/>
                    <a:lstStyle/>
                    <a:p>
                      <a:r>
                        <a:rPr kumimoji="1" lang="ja-JP" altLang="en-US" sz="640" dirty="0">
                          <a:latin typeface="HG丸ｺﾞｼｯｸM-PRO" panose="020F0600000000000000" pitchFamily="50" charset="-128"/>
                          <a:ea typeface="HG丸ｺﾞｼｯｸM-PRO" panose="020F0600000000000000" pitchFamily="50" charset="-128"/>
                        </a:rPr>
                        <a:t>Shibaura Institute of Technology</a:t>
                      </a:r>
                    </a:p>
                  </a:txBody>
                  <a:tcPr/>
                </a:tc>
                <a:tc>
                  <a:txBody>
                    <a:bodyPr/>
                    <a:lstStyle/>
                    <a:p>
                      <a:r>
                        <a:rPr kumimoji="1" lang="ja-JP" altLang="en-US" sz="640" dirty="0">
                          <a:latin typeface="HG丸ｺﾞｼｯｸM-PRO" panose="020F0600000000000000" pitchFamily="50" charset="-128"/>
                          <a:ea typeface="HG丸ｺﾞｼｯｸM-PRO" panose="020F0600000000000000" pitchFamily="50" charset="-128"/>
                        </a:rPr>
                        <a:t>Tokyo Institute of Technology</a:t>
                      </a:r>
                    </a:p>
                  </a:txBody>
                  <a:tcPr/>
                </a:tc>
                <a:tc>
                  <a:txBody>
                    <a:bodyPr/>
                    <a:lstStyle/>
                    <a:p>
                      <a:r>
                        <a:rPr kumimoji="1" lang="ja-JP" altLang="en-US" sz="640" dirty="0">
                          <a:latin typeface="HG丸ｺﾞｼｯｸM-PRO" panose="020F0600000000000000" pitchFamily="50" charset="-128"/>
                          <a:ea typeface="HG丸ｺﾞｼｯｸM-PRO" panose="020F0600000000000000" pitchFamily="50" charset="-128"/>
                        </a:rPr>
                        <a:t>Kindai University</a:t>
                      </a:r>
                    </a:p>
                  </a:txBody>
                  <a:tcPr/>
                </a:tc>
                <a:extLst>
                  <a:ext uri="{0D108BD9-81ED-4DB2-BD59-A6C34878D82A}">
                    <a16:rowId xmlns:a16="http://schemas.microsoft.com/office/drawing/2014/main" val="10008"/>
                  </a:ext>
                </a:extLst>
              </a:tr>
              <a:tr h="219728">
                <a:tc>
                  <a:txBody>
                    <a:bodyPr/>
                    <a:lstStyle/>
                    <a:p>
                      <a:r>
                        <a:rPr kumimoji="1" lang="ja-JP" altLang="en-US" sz="640" dirty="0">
                          <a:latin typeface="HG丸ｺﾞｼｯｸM-PRO" panose="020F0600000000000000" pitchFamily="50" charset="-128"/>
                          <a:ea typeface="HG丸ｺﾞｼｯｸM-PRO" panose="020F0600000000000000" pitchFamily="50" charset="-128"/>
                        </a:rPr>
                        <a:t>Shinshu University</a:t>
                      </a:r>
                    </a:p>
                  </a:txBody>
                  <a:tcPr/>
                </a:tc>
                <a:tc>
                  <a:txBody>
                    <a:bodyPr/>
                    <a:lstStyle/>
                    <a:p>
                      <a:r>
                        <a:rPr kumimoji="1" lang="ja-JP" altLang="en-US" sz="640" dirty="0">
                          <a:latin typeface="HG丸ｺﾞｼｯｸM-PRO" panose="020F0600000000000000" pitchFamily="50" charset="-128"/>
                          <a:ea typeface="HG丸ｺﾞｼｯｸM-PRO" panose="020F0600000000000000" pitchFamily="50" charset="-128"/>
                        </a:rPr>
                        <a:t>University of Tsukuba</a:t>
                      </a:r>
                    </a:p>
                  </a:txBody>
                  <a:tcPr/>
                </a:tc>
                <a:tc>
                  <a:txBody>
                    <a:bodyPr/>
                    <a:lstStyle/>
                    <a:p>
                      <a:r>
                        <a:rPr kumimoji="1" lang="ja-JP" altLang="en-US" sz="640" dirty="0">
                          <a:latin typeface="HG丸ｺﾞｼｯｸM-PRO" panose="020F0600000000000000" pitchFamily="50" charset="-128"/>
                          <a:ea typeface="HG丸ｺﾞｼｯｸM-PRO" panose="020F0600000000000000" pitchFamily="50" charset="-128"/>
                        </a:rPr>
                        <a:t>Chubu University</a:t>
                      </a:r>
                    </a:p>
                  </a:txBody>
                  <a:tcPr/>
                </a:tc>
                <a:extLst>
                  <a:ext uri="{0D108BD9-81ED-4DB2-BD59-A6C34878D82A}">
                    <a16:rowId xmlns:a16="http://schemas.microsoft.com/office/drawing/2014/main" val="10009"/>
                  </a:ext>
                </a:extLst>
              </a:tr>
              <a:tr h="219728">
                <a:tc>
                  <a:txBody>
                    <a:bodyPr/>
                    <a:lstStyle/>
                    <a:p>
                      <a:r>
                        <a:rPr kumimoji="1" lang="ja-JP" altLang="en-US" sz="640" dirty="0">
                          <a:latin typeface="HG丸ｺﾞｼｯｸM-PRO" panose="020F0600000000000000" pitchFamily="50" charset="-128"/>
                          <a:ea typeface="HG丸ｺﾞｼｯｸM-PRO" panose="020F0600000000000000" pitchFamily="50" charset="-128"/>
                        </a:rPr>
                        <a:t>Chiba Institute of Technology</a:t>
                      </a:r>
                    </a:p>
                  </a:txBody>
                  <a:tcPr/>
                </a:tc>
                <a:tc>
                  <a:txBody>
                    <a:bodyPr/>
                    <a:lstStyle/>
                    <a:p>
                      <a:r>
                        <a:rPr kumimoji="1" lang="ja-JP" altLang="en-US" sz="640" dirty="0">
                          <a:latin typeface="HG丸ｺﾞｼｯｸM-PRO" panose="020F0600000000000000" pitchFamily="50" charset="-128"/>
                          <a:ea typeface="HG丸ｺﾞｼｯｸM-PRO" panose="020F0600000000000000" pitchFamily="50" charset="-128"/>
                        </a:rPr>
                        <a:t>Toyohashi University of Technology</a:t>
                      </a:r>
                    </a:p>
                  </a:txBody>
                  <a:tcPr/>
                </a:tc>
                <a:tc>
                  <a:txBody>
                    <a:bodyPr/>
                    <a:lstStyle/>
                    <a:p>
                      <a:r>
                        <a:rPr kumimoji="1" lang="ja-JP" altLang="en-US" sz="640" dirty="0">
                          <a:latin typeface="HG丸ｺﾞｼｯｸM-PRO" panose="020F0600000000000000" pitchFamily="50" charset="-128"/>
                          <a:ea typeface="HG丸ｺﾞｼｯｸM-PRO" panose="020F0600000000000000" pitchFamily="50" charset="-128"/>
                        </a:rPr>
                        <a:t>Nagoya City University</a:t>
                      </a:r>
                    </a:p>
                  </a:txBody>
                  <a:tcPr/>
                </a:tc>
                <a:extLst>
                  <a:ext uri="{0D108BD9-81ED-4DB2-BD59-A6C34878D82A}">
                    <a16:rowId xmlns:a16="http://schemas.microsoft.com/office/drawing/2014/main" val="10010"/>
                  </a:ext>
                </a:extLst>
              </a:tr>
              <a:tr h="219728">
                <a:tc>
                  <a:txBody>
                    <a:bodyPr/>
                    <a:lstStyle/>
                    <a:p>
                      <a:r>
                        <a:rPr kumimoji="1" lang="ja-JP" altLang="en-US" sz="640" dirty="0">
                          <a:latin typeface="HG丸ｺﾞｼｯｸM-PRO" panose="020F0600000000000000" pitchFamily="50" charset="-128"/>
                          <a:ea typeface="HG丸ｺﾞｼｯｸM-PRO" panose="020F0600000000000000" pitchFamily="50" charset="-128"/>
                        </a:rPr>
                        <a:t>Utsunomiya University</a:t>
                      </a:r>
                    </a:p>
                  </a:txBody>
                  <a:tcPr/>
                </a:tc>
                <a:tc>
                  <a:txBody>
                    <a:bodyPr/>
                    <a:lstStyle/>
                    <a:p>
                      <a:r>
                        <a:rPr kumimoji="1" lang="ja-JP" altLang="en-US" sz="640" dirty="0">
                          <a:latin typeface="HG丸ｺﾞｼｯｸM-PRO" panose="020F0600000000000000" pitchFamily="50" charset="-128"/>
                          <a:ea typeface="HG丸ｺﾞｼｯｸM-PRO" panose="020F0600000000000000" pitchFamily="50" charset="-128"/>
                        </a:rPr>
                        <a:t>Hyogo Prefectural University</a:t>
                      </a:r>
                    </a:p>
                  </a:txBody>
                  <a:tcPr/>
                </a:tc>
                <a:tc>
                  <a:txBody>
                    <a:bodyPr/>
                    <a:lstStyle/>
                    <a:p>
                      <a:r>
                        <a:rPr kumimoji="1" lang="ja-JP" altLang="en-US" sz="640" dirty="0">
                          <a:latin typeface="HG丸ｺﾞｼｯｸM-PRO" panose="020F0600000000000000" pitchFamily="50" charset="-128"/>
                          <a:ea typeface="HG丸ｺﾞｼｯｸM-PRO" panose="020F0600000000000000" pitchFamily="50" charset="-128"/>
                        </a:rPr>
                        <a:t>Kochi University</a:t>
                      </a:r>
                    </a:p>
                  </a:txBody>
                  <a:tcPr/>
                </a:tc>
                <a:extLst>
                  <a:ext uri="{0D108BD9-81ED-4DB2-BD59-A6C34878D82A}">
                    <a16:rowId xmlns:a16="http://schemas.microsoft.com/office/drawing/2014/main" val="10011"/>
                  </a:ext>
                </a:extLst>
              </a:tr>
              <a:tr h="219728">
                <a:tc>
                  <a:txBody>
                    <a:bodyPr/>
                    <a:lstStyle/>
                    <a:p>
                      <a:r>
                        <a:rPr kumimoji="1" lang="ja-JP" altLang="en-US" sz="640" dirty="0">
                          <a:latin typeface="HG丸ｺﾞｼｯｸM-PRO" panose="020F0600000000000000" pitchFamily="50" charset="-128"/>
                          <a:ea typeface="HG丸ｺﾞｼｯｸM-PRO" panose="020F0600000000000000" pitchFamily="50" charset="-128"/>
                        </a:rPr>
                        <a:t>Yamanashi University</a:t>
                      </a:r>
                    </a:p>
                  </a:txBody>
                  <a:tcPr/>
                </a:tc>
                <a:tc>
                  <a:txBody>
                    <a:bodyPr/>
                    <a:lstStyle/>
                    <a:p>
                      <a:r>
                        <a:rPr kumimoji="1" lang="ja-JP" altLang="en-US" sz="640" dirty="0">
                          <a:latin typeface="HG丸ｺﾞｼｯｸM-PRO" panose="020F0600000000000000" pitchFamily="50" charset="-128"/>
                          <a:ea typeface="HG丸ｺﾞｼｯｸM-PRO" panose="020F0600000000000000" pitchFamily="50" charset="-128"/>
                        </a:rPr>
                        <a:t>Chiba University</a:t>
                      </a:r>
                    </a:p>
                  </a:txBody>
                  <a:tcPr/>
                </a:tc>
                <a:tc>
                  <a:txBody>
                    <a:bodyPr/>
                    <a:lstStyle/>
                    <a:p>
                      <a:r>
                        <a:rPr kumimoji="1" lang="ja-JP" altLang="en-US" sz="640" dirty="0">
                          <a:latin typeface="HG丸ｺﾞｼｯｸM-PRO" panose="020F0600000000000000" pitchFamily="50" charset="-128"/>
                          <a:ea typeface="HG丸ｺﾞｼｯｸM-PRO" panose="020F0600000000000000" pitchFamily="50" charset="-128"/>
                        </a:rPr>
                        <a:t>Kochi College of Technology</a:t>
                      </a:r>
                    </a:p>
                  </a:txBody>
                  <a:tcPr/>
                </a:tc>
                <a:extLst>
                  <a:ext uri="{0D108BD9-81ED-4DB2-BD59-A6C34878D82A}">
                    <a16:rowId xmlns:a16="http://schemas.microsoft.com/office/drawing/2014/main" val="10012"/>
                  </a:ext>
                </a:extLst>
              </a:tr>
              <a:tr h="219728">
                <a:tc>
                  <a:txBody>
                    <a:bodyPr/>
                    <a:lstStyle/>
                    <a:p>
                      <a:r>
                        <a:rPr kumimoji="1" lang="ja-JP" altLang="en-US" sz="640" dirty="0">
                          <a:latin typeface="HG丸ｺﾞｼｯｸM-PRO" panose="020F0600000000000000" pitchFamily="50" charset="-128"/>
                          <a:ea typeface="HG丸ｺﾞｼｯｸM-PRO" panose="020F0600000000000000" pitchFamily="50" charset="-128"/>
                        </a:rPr>
                        <a:t>Hokkaido University</a:t>
                      </a:r>
                    </a:p>
                  </a:txBody>
                  <a:tcPr/>
                </a:tc>
                <a:tc>
                  <a:txBody>
                    <a:bodyPr/>
                    <a:lstStyle/>
                    <a:p>
                      <a:r>
                        <a:rPr kumimoji="1" lang="ja-JP" altLang="en-US" sz="640" dirty="0">
                          <a:latin typeface="HG丸ｺﾞｼｯｸM-PRO" panose="020F0600000000000000" pitchFamily="50" charset="-128"/>
                          <a:ea typeface="HG丸ｺﾞｼｯｸM-PRO" panose="020F0600000000000000" pitchFamily="50" charset="-128"/>
                        </a:rPr>
                        <a:t>St. Luke's International University</a:t>
                      </a:r>
                    </a:p>
                  </a:txBody>
                  <a:tcPr/>
                </a:tc>
                <a:tc>
                  <a:txBody>
                    <a:bodyPr/>
                    <a:lstStyle/>
                    <a:p>
                      <a:r>
                        <a:rPr kumimoji="1" lang="ja-JP" altLang="en-US" sz="640" dirty="0">
                          <a:latin typeface="HG丸ｺﾞｼｯｸM-PRO" panose="020F0600000000000000" pitchFamily="50" charset="-128"/>
                          <a:ea typeface="HG丸ｺﾞｼｯｸM-PRO" panose="020F0600000000000000" pitchFamily="50" charset="-128"/>
                        </a:rPr>
                        <a:t>Chiba University</a:t>
                      </a:r>
                    </a:p>
                  </a:txBody>
                  <a:tcPr/>
                </a:tc>
                <a:extLst>
                  <a:ext uri="{0D108BD9-81ED-4DB2-BD59-A6C34878D82A}">
                    <a16:rowId xmlns:a16="http://schemas.microsoft.com/office/drawing/2014/main" val="10013"/>
                  </a:ext>
                </a:extLst>
              </a:tr>
              <a:tr h="219728">
                <a:tc>
                  <a:txBody>
                    <a:bodyPr/>
                    <a:lstStyle/>
                    <a:p>
                      <a:r>
                        <a:rPr kumimoji="1" lang="ja-JP" altLang="en-US" sz="640" dirty="0">
                          <a:latin typeface="HG丸ｺﾞｼｯｸM-PRO" panose="020F0600000000000000" pitchFamily="50" charset="-128"/>
                          <a:ea typeface="HG丸ｺﾞｼｯｸM-PRO" panose="020F0600000000000000" pitchFamily="50" charset="-128"/>
                        </a:rPr>
                        <a:t>Tokyo Metropolitan University</a:t>
                      </a:r>
                    </a:p>
                  </a:txBody>
                  <a:tcPr/>
                </a:tc>
                <a:tc>
                  <a:txBody>
                    <a:bodyPr/>
                    <a:lstStyle/>
                    <a:p>
                      <a:r>
                        <a:rPr kumimoji="1" lang="ja-JP" altLang="en-US" sz="640" dirty="0">
                          <a:latin typeface="HG丸ｺﾞｼｯｸM-PRO" panose="020F0600000000000000" pitchFamily="50" charset="-128"/>
                          <a:ea typeface="HG丸ｺﾞｼｯｸM-PRO" panose="020F0600000000000000" pitchFamily="50" charset="-128"/>
                        </a:rPr>
                        <a:t>Kyoto Institute of Technology</a:t>
                      </a:r>
                    </a:p>
                  </a:txBody>
                  <a:tcPr/>
                </a:tc>
                <a:tc>
                  <a:txBody>
                    <a:bodyPr/>
                    <a:lstStyle/>
                    <a:p>
                      <a:r>
                        <a:rPr kumimoji="1" lang="ja-JP" altLang="en-US" sz="640" dirty="0">
                          <a:latin typeface="HG丸ｺﾞｼｯｸM-PRO" panose="020F0600000000000000" pitchFamily="50" charset="-128"/>
                          <a:ea typeface="HG丸ｺﾞｼｯｸM-PRO" panose="020F0600000000000000" pitchFamily="50" charset="-128"/>
                        </a:rPr>
                        <a:t>Ochanomizu University</a:t>
                      </a:r>
                    </a:p>
                  </a:txBody>
                  <a:tcPr/>
                </a:tc>
                <a:extLst>
                  <a:ext uri="{0D108BD9-81ED-4DB2-BD59-A6C34878D82A}">
                    <a16:rowId xmlns:a16="http://schemas.microsoft.com/office/drawing/2014/main" val="10014"/>
                  </a:ext>
                </a:extLst>
              </a:tr>
              <a:tr h="219728">
                <a:tc>
                  <a:txBody>
                    <a:bodyPr/>
                    <a:lstStyle/>
                    <a:p>
                      <a:r>
                        <a:rPr kumimoji="1" lang="ja-JP" altLang="en-US" sz="640" dirty="0">
                          <a:latin typeface="HG丸ｺﾞｼｯｸM-PRO" panose="020F0600000000000000" pitchFamily="50" charset="-128"/>
                          <a:ea typeface="HG丸ｺﾞｼｯｸM-PRO" panose="020F0600000000000000" pitchFamily="50" charset="-128"/>
                        </a:rPr>
                        <a:t>Toyama Prefectural University</a:t>
                      </a:r>
                    </a:p>
                  </a:txBody>
                  <a:tcPr/>
                </a:tc>
                <a:tc>
                  <a:txBody>
                    <a:bodyPr/>
                    <a:lstStyle/>
                    <a:p>
                      <a:r>
                        <a:rPr kumimoji="1" lang="ja-JP" altLang="en-US" sz="640" dirty="0">
                          <a:latin typeface="HG丸ｺﾞｼｯｸM-PRO" panose="020F0600000000000000" pitchFamily="50" charset="-128"/>
                          <a:ea typeface="HG丸ｺﾞｼｯｸM-PRO" panose="020F0600000000000000" pitchFamily="50" charset="-128"/>
                        </a:rPr>
                        <a:t>Osaka City University</a:t>
                      </a:r>
                    </a:p>
                  </a:txBody>
                  <a:tcPr/>
                </a:tc>
                <a:tc>
                  <a:txBody>
                    <a:bodyPr/>
                    <a:lstStyle/>
                    <a:p>
                      <a:r>
                        <a:rPr kumimoji="1" lang="ja-JP" altLang="en-US" sz="640" dirty="0">
                          <a:latin typeface="HG丸ｺﾞｼｯｸM-PRO" panose="020F0600000000000000" pitchFamily="50" charset="-128"/>
                          <a:ea typeface="HG丸ｺﾞｼｯｸM-PRO" panose="020F0600000000000000" pitchFamily="50" charset="-128"/>
                        </a:rPr>
                        <a:t>Showa Women's University</a:t>
                      </a:r>
                    </a:p>
                  </a:txBody>
                  <a:tcPr/>
                </a:tc>
                <a:extLst>
                  <a:ext uri="{0D108BD9-81ED-4DB2-BD59-A6C34878D82A}">
                    <a16:rowId xmlns:a16="http://schemas.microsoft.com/office/drawing/2014/main" val="10015"/>
                  </a:ext>
                </a:extLst>
              </a:tr>
              <a:tr h="219728">
                <a:tc>
                  <a:txBody>
                    <a:bodyPr/>
                    <a:lstStyle/>
                    <a:p>
                      <a:r>
                        <a:rPr kumimoji="1" lang="ja-JP" altLang="en-US" sz="640" dirty="0">
                          <a:latin typeface="HG丸ｺﾞｼｯｸM-PRO" panose="020F0600000000000000" pitchFamily="50" charset="-128"/>
                          <a:ea typeface="HG丸ｺﾞｼｯｸM-PRO" panose="020F0600000000000000" pitchFamily="50" charset="-128"/>
                        </a:rPr>
                        <a:t>Nippon Medical School</a:t>
                      </a:r>
                    </a:p>
                  </a:txBody>
                  <a:tcPr/>
                </a:tc>
                <a:tc>
                  <a:txBody>
                    <a:bodyPr/>
                    <a:lstStyle/>
                    <a:p>
                      <a:r>
                        <a:rPr kumimoji="1" lang="ja-JP" altLang="en-US" sz="640" dirty="0">
                          <a:latin typeface="HG丸ｺﾞｼｯｸM-PRO" panose="020F0600000000000000" pitchFamily="50" charset="-128"/>
                          <a:ea typeface="HG丸ｺﾞｼｯｸM-PRO" panose="020F0600000000000000" pitchFamily="50" charset="-128"/>
                        </a:rPr>
                        <a:t>Hakodate Mirai University</a:t>
                      </a:r>
                    </a:p>
                  </a:txBody>
                  <a:tcPr/>
                </a:tc>
                <a:tc>
                  <a:txBody>
                    <a:bodyPr/>
                    <a:lstStyle/>
                    <a:p>
                      <a:r>
                        <a:rPr kumimoji="1" lang="ja-JP" altLang="en-US" sz="640" dirty="0">
                          <a:latin typeface="HG丸ｺﾞｼｯｸM-PRO" panose="020F0600000000000000" pitchFamily="50" charset="-128"/>
                          <a:ea typeface="HG丸ｺﾞｼｯｸM-PRO" panose="020F0600000000000000" pitchFamily="50" charset="-128"/>
                        </a:rPr>
                        <a:t>Gifu University</a:t>
                      </a:r>
                    </a:p>
                  </a:txBody>
                  <a:tcPr/>
                </a:tc>
                <a:extLst>
                  <a:ext uri="{0D108BD9-81ED-4DB2-BD59-A6C34878D82A}">
                    <a16:rowId xmlns:a16="http://schemas.microsoft.com/office/drawing/2014/main" val="10016"/>
                  </a:ext>
                </a:extLst>
              </a:tr>
              <a:tr h="219728">
                <a:tc>
                  <a:txBody>
                    <a:bodyPr/>
                    <a:lstStyle/>
                    <a:p>
                      <a:r>
                        <a:rPr kumimoji="1" lang="ja-JP" altLang="en-US" sz="640" dirty="0">
                          <a:latin typeface="HG丸ｺﾞｼｯｸM-PRO" panose="020F0600000000000000" pitchFamily="50" charset="-128"/>
                          <a:ea typeface="HG丸ｺﾞｼｯｸM-PRO" panose="020F0600000000000000" pitchFamily="50" charset="-128"/>
                        </a:rPr>
                        <a:t>Hiroshima University</a:t>
                      </a:r>
                    </a:p>
                  </a:txBody>
                  <a:tcPr/>
                </a:tc>
                <a:tc>
                  <a:txBody>
                    <a:bodyPr/>
                    <a:lstStyle/>
                    <a:p>
                      <a:r>
                        <a:rPr kumimoji="1" lang="ja-JP" altLang="en-US" sz="640" dirty="0">
                          <a:latin typeface="HG丸ｺﾞｼｯｸM-PRO" panose="020F0600000000000000" pitchFamily="50" charset="-128"/>
                          <a:ea typeface="HG丸ｺﾞｼｯｸM-PRO" panose="020F0600000000000000" pitchFamily="50" charset="-128"/>
                        </a:rPr>
                        <a:t>Nagasaki University</a:t>
                      </a:r>
                    </a:p>
                  </a:txBody>
                  <a:tcPr/>
                </a:tc>
                <a:tc>
                  <a:txBody>
                    <a:bodyPr/>
                    <a:lstStyle/>
                    <a:p>
                      <a:r>
                        <a:rPr kumimoji="1" lang="ja-JP" altLang="en-US" sz="640" dirty="0">
                          <a:latin typeface="HG丸ｺﾞｼｯｸM-PRO" panose="020F0600000000000000" pitchFamily="50" charset="-128"/>
                          <a:ea typeface="HG丸ｺﾞｼｯｸM-PRO" panose="020F0600000000000000" pitchFamily="50" charset="-128"/>
                        </a:rPr>
                        <a:t>Aichi Institute of Technology</a:t>
                      </a:r>
                    </a:p>
                  </a:txBody>
                  <a:tcPr/>
                </a:tc>
                <a:extLst>
                  <a:ext uri="{0D108BD9-81ED-4DB2-BD59-A6C34878D82A}">
                    <a16:rowId xmlns:a16="http://schemas.microsoft.com/office/drawing/2014/main" val="10017"/>
                  </a:ext>
                </a:extLst>
              </a:tr>
            </a:tbl>
          </a:graphicData>
        </a:graphic>
      </p:graphicFrame>
      <p:sp>
        <p:nvSpPr>
          <p:cNvPr id="13" name="テキスト ボックス 12"/>
          <p:cNvSpPr txBox="1"/>
          <p:nvPr/>
        </p:nvSpPr>
        <p:spPr>
          <a:xfrm>
            <a:off x="5724128" y="6575503"/>
            <a:ext cx="2952328" cy="240066"/>
          </a:xfrm>
          <a:prstGeom prst="rect">
            <a:avLst/>
          </a:prstGeom>
          <a:noFill/>
        </p:spPr>
        <p:txBody>
          <a:bodyPr wrap="square" rtlCol="0">
            <a:spAutoFit/>
          </a:bodyPr>
          <a:lstStyle/>
          <a:p>
            <a:r>
              <a:rPr kumimoji="1" lang="en-US" altLang="ja-JP" sz="960" dirty="0">
                <a:latin typeface="HG丸ｺﾞｼｯｸM-PRO" panose="020F0600000000000000" pitchFamily="50" charset="-128"/>
                <a:ea typeface="HG丸ｺﾞｼｯｸM-PRO" panose="020F0600000000000000" pitchFamily="50" charset="-128"/>
              </a:rPr>
              <a:t>[Past examples of cooperation and support]</a:t>
            </a:r>
            <a:endParaRPr kumimoji="1" lang="ja-JP" altLang="en-US" sz="960" dirty="0">
              <a:latin typeface="HG丸ｺﾞｼｯｸM-PRO" panose="020F0600000000000000" pitchFamily="50" charset="-128"/>
              <a:ea typeface="HG丸ｺﾞｼｯｸM-PRO" panose="020F0600000000000000" pitchFamily="50" charset="-128"/>
            </a:endParaRPr>
          </a:p>
        </p:txBody>
      </p:sp>
      <p:sp>
        <p:nvSpPr>
          <p:cNvPr id="11" name="タイトル 1"/>
          <p:cNvSpPr txBox="1">
            <a:spLocks/>
          </p:cNvSpPr>
          <p:nvPr/>
        </p:nvSpPr>
        <p:spPr>
          <a:xfrm>
            <a:off x="467544" y="188640"/>
            <a:ext cx="6336704" cy="70609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3520" kern="1200">
                <a:solidFill>
                  <a:schemeClr val="tx1"/>
                </a:solidFill>
                <a:latin typeface="+mj-lt"/>
                <a:ea typeface="+mj-ea"/>
                <a:cs typeface="+mj-cs"/>
              </a:defRPr>
            </a:lvl1pPr>
          </a:lstStyle>
          <a:p>
            <a:pPr algn="l"/>
            <a:r>
              <a:rPr lang="en-US" altLang="ja-JP" b="1" dirty="0">
                <a:latin typeface="HG丸ｺﾞｼｯｸM-PRO" panose="020F0600000000000000" pitchFamily="50" charset="-128"/>
                <a:ea typeface="HG丸ｺﾞｼｯｸM-PRO" panose="020F0600000000000000" pitchFamily="50" charset="-128"/>
              </a:rPr>
              <a:t>Features and Advantages</a:t>
            </a:r>
            <a:endParaRPr lang="ja-JP" altLang="en-US" b="1" dirty="0">
              <a:latin typeface="HG丸ｺﾞｼｯｸM-PRO" panose="020F0600000000000000" pitchFamily="50" charset="-128"/>
              <a:ea typeface="HG丸ｺﾞｼｯｸM-PRO" panose="020F0600000000000000" pitchFamily="50" charset="-128"/>
            </a:endParaRPr>
          </a:p>
        </p:txBody>
      </p:sp>
      <p:cxnSp>
        <p:nvCxnSpPr>
          <p:cNvPr id="14" name="直線コネクタ 13"/>
          <p:cNvCxnSpPr/>
          <p:nvPr/>
        </p:nvCxnSpPr>
        <p:spPr>
          <a:xfrm>
            <a:off x="429905" y="908720"/>
            <a:ext cx="6408712" cy="0"/>
          </a:xfrm>
          <a:prstGeom prst="line">
            <a:avLst/>
          </a:prstGeom>
          <a:ln w="130175">
            <a:gradFill flip="none" rotWithShape="1">
              <a:gsLst>
                <a:gs pos="0">
                  <a:srgbClr val="178B46"/>
                </a:gs>
                <a:gs pos="100000">
                  <a:schemeClr val="bg1"/>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6553200" y="6151359"/>
            <a:ext cx="2133600" cy="365125"/>
          </a:xfrm>
        </p:spPr>
        <p:txBody>
          <a:bodyPr/>
          <a:lstStyle/>
          <a:p>
            <a:fld id="{2B7DEB09-D5FE-45AD-B163-756E177F58ED}" type="slidenum">
              <a:rPr kumimoji="1" lang="ja-JP" altLang="en-US" smtClean="0"/>
              <a:t>5</a:t>
            </a:fld>
            <a:endParaRPr kumimoji="1" lang="ja-JP" altLang="en-US"/>
          </a:p>
        </p:txBody>
      </p:sp>
      <p:sp>
        <p:nvSpPr>
          <p:cNvPr id="15" name="テキスト ボックス 14"/>
          <p:cNvSpPr txBox="1"/>
          <p:nvPr/>
        </p:nvSpPr>
        <p:spPr>
          <a:xfrm>
            <a:off x="971600" y="5445224"/>
            <a:ext cx="4824536" cy="978729"/>
          </a:xfrm>
          <a:prstGeom prst="rect">
            <a:avLst/>
          </a:prstGeom>
          <a:noFill/>
        </p:spPr>
        <p:txBody>
          <a:bodyPr wrap="square" rtlCol="0">
            <a:spAutoFit/>
          </a:bodyPr>
          <a:lstStyle/>
          <a:p>
            <a:r>
              <a:rPr lang="en-US" altLang="ja-JP" dirty="0">
                <a:latin typeface="HG丸ｺﾞｼｯｸM-PRO" panose="020F0600000000000000" pitchFamily="50" charset="-128"/>
                <a:ea typeface="HG丸ｺﾞｼｯｸM-PRO" panose="020F0600000000000000" pitchFamily="50" charset="-128"/>
              </a:rPr>
              <a:t>Rather than with research seeds, we can ask for the needs of client companies and conduct research on a wide range of research seeds </a:t>
            </a:r>
          </a:p>
          <a:p>
            <a:r>
              <a:rPr lang="en-US" altLang="ja-JP" dirty="0">
                <a:latin typeface="HG丸ｺﾞｼｯｸM-PRO" panose="020F0600000000000000" pitchFamily="50" charset="-128"/>
                <a:ea typeface="HG丸ｺﾞｼｯｸM-PRO" panose="020F0600000000000000" pitchFamily="50" charset="-128"/>
              </a:rPr>
              <a:t>that can solve the client needs.</a:t>
            </a:r>
          </a:p>
        </p:txBody>
      </p:sp>
    </p:spTree>
    <p:extLst>
      <p:ext uri="{BB962C8B-B14F-4D97-AF65-F5344CB8AC3E}">
        <p14:creationId xmlns:p14="http://schemas.microsoft.com/office/powerpoint/2010/main" val="589048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30943" y="218041"/>
            <a:ext cx="6630132" cy="546663"/>
          </a:xfrm>
        </p:spPr>
        <p:txBody>
          <a:bodyPr>
            <a:normAutofit fontScale="90000"/>
          </a:bodyPr>
          <a:lstStyle/>
          <a:p>
            <a:r>
              <a:rPr lang="en-US" altLang="ja-JP" dirty="0"/>
              <a:t>Campus Create 20th term sales</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r>
              <a:rPr lang="en-US" altLang="ja-JP">
                <a:solidFill>
                  <a:srgbClr val="000000"/>
                </a:solidFill>
              </a:rPr>
              <a:t>-</a:t>
            </a:r>
            <a:fld id="{77A41EAA-FE2E-4A99-9FCD-3C5A1BF8846F}" type="slidenum">
              <a:rPr lang="en-US" altLang="ja-JP" smtClean="0">
                <a:solidFill>
                  <a:srgbClr val="000000"/>
                </a:solidFill>
              </a:rPr>
              <a:pPr>
                <a:defRPr/>
              </a:pPr>
              <a:t>6</a:t>
            </a:fld>
            <a:r>
              <a:rPr lang="en-US" altLang="ja-JP">
                <a:solidFill>
                  <a:srgbClr val="000000"/>
                </a:solidFill>
              </a:rPr>
              <a:t>-</a:t>
            </a:r>
          </a:p>
        </p:txBody>
      </p:sp>
      <p:sp>
        <p:nvSpPr>
          <p:cNvPr id="5" name="テキスト ボックス 4"/>
          <p:cNvSpPr txBox="1"/>
          <p:nvPr/>
        </p:nvSpPr>
        <p:spPr>
          <a:xfrm>
            <a:off x="136176" y="903486"/>
            <a:ext cx="8619667" cy="5041380"/>
          </a:xfrm>
          <a:prstGeom prst="rect">
            <a:avLst/>
          </a:prstGeom>
          <a:noFill/>
        </p:spPr>
        <p:txBody>
          <a:bodyPr wrap="none" rtlCol="0">
            <a:spAutoFit/>
          </a:bodyPr>
          <a:lstStyle/>
          <a:p>
            <a:r>
              <a:rPr lang="ja-JP" altLang="en-US" sz="1600" dirty="0"/>
              <a:t>Period: August 1, 2018 to July 31, 2019</a:t>
            </a:r>
            <a:endParaRPr lang="en-US" altLang="ja-JP" sz="1600" dirty="0"/>
          </a:p>
          <a:p>
            <a:r>
              <a:rPr lang="ja-JP" altLang="en-US" sz="1600" dirty="0"/>
              <a:t>Estimated sales: nearly 300 million yen (10 ~ 15% increase from the previous year)</a:t>
            </a:r>
            <a:endParaRPr lang="en-US" altLang="ja-JP" sz="1600" dirty="0"/>
          </a:p>
          <a:p>
            <a:endParaRPr lang="en-US" altLang="ja-JP" sz="800" dirty="0"/>
          </a:p>
          <a:p>
            <a:r>
              <a:rPr lang="ja-JP" altLang="en-US" sz="1600" dirty="0"/>
              <a:t>　- Orders received from universities: approx. 4%</a:t>
            </a:r>
            <a:endParaRPr lang="en-US" altLang="ja-JP" sz="1600" dirty="0"/>
          </a:p>
          <a:p>
            <a:r>
              <a:rPr lang="ja-JP" altLang="en-US" sz="1600" dirty="0"/>
              <a:t>　　*Event planning and management, course planning and management, etc.</a:t>
            </a:r>
            <a:endParaRPr lang="en-US" altLang="ja-JP" sz="1600" dirty="0"/>
          </a:p>
          <a:p>
            <a:r>
              <a:rPr lang="ja-JP" altLang="en-US" dirty="0"/>
              <a:t>(In principle, universities are not required to pay for basic matching activities among industry, academia and </a:t>
            </a:r>
            <a:endParaRPr lang="en-US" altLang="ja-JP" dirty="0"/>
          </a:p>
          <a:p>
            <a:r>
              <a:rPr lang="ja-JP" altLang="en-US" dirty="0"/>
              <a:t>government.)</a:t>
            </a:r>
            <a:endParaRPr lang="en-US" altLang="ja-JP" dirty="0"/>
          </a:p>
          <a:p>
            <a:endParaRPr lang="en-US" altLang="ja-JP" sz="800" dirty="0"/>
          </a:p>
          <a:p>
            <a:r>
              <a:rPr lang="ja-JP" altLang="en-US" sz="1600" dirty="0"/>
              <a:t>　- License revenue: approx. 2%</a:t>
            </a:r>
            <a:endParaRPr lang="en-US" altLang="ja-JP" sz="1600" dirty="0"/>
          </a:p>
          <a:p>
            <a:r>
              <a:rPr lang="ja-JP" altLang="en-US" sz="1600" dirty="0"/>
              <a:t>　　*1) The amount of licenses for patents held by universities</a:t>
            </a:r>
            <a:endParaRPr lang="en-US" altLang="ja-JP" sz="1600" dirty="0"/>
          </a:p>
          <a:p>
            <a:r>
              <a:rPr lang="ja-JP" altLang="en-US" dirty="0"/>
              <a:t>(When our company transfers technology, companies pay to partner universities.</a:t>
            </a:r>
            <a:endParaRPr lang="en-US" altLang="ja-JP" dirty="0"/>
          </a:p>
          <a:p>
            <a:r>
              <a:rPr lang="ja-JP" altLang="en-US" dirty="0"/>
              <a:t>　The university pays a portion of the license revenue to our company.)</a:t>
            </a:r>
            <a:endParaRPr lang="en-US" altLang="ja-JP" dirty="0"/>
          </a:p>
          <a:p>
            <a:endParaRPr lang="en-US" altLang="ja-JP" sz="800" dirty="0"/>
          </a:p>
          <a:p>
            <a:r>
              <a:rPr lang="ja-JP" altLang="en-US" sz="1600" dirty="0"/>
              <a:t>　　*2) Licenses for patents held by our company (Pre-incorporation patents, etc.)</a:t>
            </a:r>
            <a:endParaRPr lang="en-US" altLang="ja-JP" dirty="0"/>
          </a:p>
          <a:p>
            <a:endParaRPr lang="en-US" altLang="ja-JP" sz="800" dirty="0"/>
          </a:p>
          <a:p>
            <a:r>
              <a:rPr lang="ja-JP" altLang="en-US" sz="1600" dirty="0"/>
              <a:t>　- Subsidies received (non-operating income): approx. 1%</a:t>
            </a:r>
            <a:endParaRPr lang="en-US" altLang="ja-JP" sz="1600" dirty="0"/>
          </a:p>
          <a:p>
            <a:r>
              <a:rPr lang="ja-JP" altLang="en-US" sz="1600" dirty="0"/>
              <a:t>　　*For three managed companies in strategic core technology enhancement support business</a:t>
            </a:r>
            <a:endParaRPr lang="en-US" altLang="ja-JP" sz="1600" dirty="0"/>
          </a:p>
          <a:p>
            <a:r>
              <a:rPr lang="ja-JP" altLang="en-US" sz="1600" dirty="0"/>
              <a:t>　　　Labor and overhead costs (Ended at the end of March 2019)</a:t>
            </a:r>
            <a:endParaRPr lang="en-US" altLang="ja-JP" dirty="0"/>
          </a:p>
          <a:p>
            <a:endParaRPr lang="en-US" altLang="ja-JP" sz="800" dirty="0"/>
          </a:p>
          <a:p>
            <a:r>
              <a:rPr lang="ja-JP" altLang="en-US" sz="1600" dirty="0">
                <a:solidFill>
                  <a:srgbClr val="FF0000"/>
                </a:solidFill>
              </a:rPr>
              <a:t>Sales of 90% or more excluding the above are consulting and outsourcing expenses from </a:t>
            </a:r>
            <a:endParaRPr lang="en-US" altLang="ja-JP" sz="1600" dirty="0">
              <a:solidFill>
                <a:srgbClr val="FF0000"/>
              </a:solidFill>
            </a:endParaRPr>
          </a:p>
          <a:p>
            <a:r>
              <a:rPr lang="ja-JP" altLang="en-US" sz="1600" dirty="0">
                <a:solidFill>
                  <a:srgbClr val="FF0000"/>
                </a:solidFill>
              </a:rPr>
              <a:t>companies and local governments.</a:t>
            </a:r>
            <a:endParaRPr lang="en-US" altLang="ja-JP" sz="1600" dirty="0">
              <a:solidFill>
                <a:srgbClr val="FF0000"/>
              </a:solidFill>
            </a:endParaRPr>
          </a:p>
          <a:p>
            <a:endParaRPr lang="en-US" altLang="ja-JP" sz="1600" dirty="0"/>
          </a:p>
          <a:p>
            <a:r>
              <a:rPr lang="ja-JP" altLang="en-US" sz="1600" dirty="0"/>
              <a:t>Estimated ordinary income: approx. 10 million yen to 15 million yen * Target: 30 million yen in 2 years</a:t>
            </a:r>
            <a:endParaRPr lang="en-US" altLang="ja-JP" sz="1600" dirty="0">
              <a:solidFill>
                <a:srgbClr val="FF0000"/>
              </a:solidFill>
            </a:endParaRPr>
          </a:p>
        </p:txBody>
      </p:sp>
    </p:spTree>
    <p:extLst>
      <p:ext uri="{BB962C8B-B14F-4D97-AF65-F5344CB8AC3E}">
        <p14:creationId xmlns:p14="http://schemas.microsoft.com/office/powerpoint/2010/main" val="3575537118"/>
      </p:ext>
    </p:ext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extLst>
              <p:ext uri="{D42A27DB-BD31-4B8C-83A1-F6EECF244321}">
                <p14:modId xmlns:p14="http://schemas.microsoft.com/office/powerpoint/2010/main" val="803119240"/>
              </p:ext>
            </p:extLst>
          </p:nvPr>
        </p:nvGraphicFramePr>
        <p:xfrm>
          <a:off x="827584" y="1124744"/>
          <a:ext cx="7488832"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タイトル 1"/>
          <p:cNvSpPr txBox="1">
            <a:spLocks/>
          </p:cNvSpPr>
          <p:nvPr/>
        </p:nvSpPr>
        <p:spPr>
          <a:xfrm>
            <a:off x="467544" y="188640"/>
            <a:ext cx="6336704" cy="70609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3520" kern="1200">
                <a:solidFill>
                  <a:schemeClr val="tx1"/>
                </a:solidFill>
                <a:latin typeface="+mj-lt"/>
                <a:ea typeface="+mj-ea"/>
                <a:cs typeface="+mj-cs"/>
              </a:defRPr>
            </a:lvl1pPr>
          </a:lstStyle>
          <a:p>
            <a:pPr algn="l"/>
            <a:r>
              <a:rPr lang="en-US" altLang="ja-JP" b="1" dirty="0">
                <a:latin typeface="HG丸ｺﾞｼｯｸM-PRO" panose="020F0600000000000000" pitchFamily="50" charset="-128"/>
                <a:ea typeface="HG丸ｺﾞｼｯｸM-PRO" panose="020F0600000000000000" pitchFamily="50" charset="-128"/>
              </a:rPr>
              <a:t>Service Menu</a:t>
            </a:r>
            <a:endParaRPr lang="ja-JP" altLang="en-US" b="1" dirty="0">
              <a:latin typeface="HG丸ｺﾞｼｯｸM-PRO" panose="020F0600000000000000" pitchFamily="50" charset="-128"/>
              <a:ea typeface="HG丸ｺﾞｼｯｸM-PRO" panose="020F0600000000000000" pitchFamily="50" charset="-128"/>
            </a:endParaRPr>
          </a:p>
        </p:txBody>
      </p:sp>
      <p:cxnSp>
        <p:nvCxnSpPr>
          <p:cNvPr id="12" name="直線コネクタ 11"/>
          <p:cNvCxnSpPr/>
          <p:nvPr/>
        </p:nvCxnSpPr>
        <p:spPr>
          <a:xfrm>
            <a:off x="429905" y="908720"/>
            <a:ext cx="6408712" cy="0"/>
          </a:xfrm>
          <a:prstGeom prst="line">
            <a:avLst/>
          </a:prstGeom>
          <a:ln w="130175">
            <a:gradFill flip="none" rotWithShape="1">
              <a:gsLst>
                <a:gs pos="0">
                  <a:srgbClr val="178B46"/>
                </a:gs>
                <a:gs pos="100000">
                  <a:schemeClr val="bg1"/>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2B7DEB09-D5FE-45AD-B163-756E177F58ED}" type="slidenum">
              <a:rPr kumimoji="1" lang="ja-JP" altLang="en-US" smtClean="0"/>
              <a:t>7</a:t>
            </a:fld>
            <a:endParaRPr kumimoji="1" lang="ja-JP" altLang="en-US"/>
          </a:p>
        </p:txBody>
      </p:sp>
    </p:spTree>
    <p:extLst>
      <p:ext uri="{BB962C8B-B14F-4D97-AF65-F5344CB8AC3E}">
        <p14:creationId xmlns:p14="http://schemas.microsoft.com/office/powerpoint/2010/main" val="1901643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467544" y="188640"/>
            <a:ext cx="6336704" cy="70609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kumimoji="1" sz="3520" kern="1200">
                <a:solidFill>
                  <a:schemeClr val="tx1"/>
                </a:solidFill>
                <a:latin typeface="+mj-lt"/>
                <a:ea typeface="+mj-ea"/>
                <a:cs typeface="+mj-cs"/>
              </a:defRPr>
            </a:lvl1pPr>
          </a:lstStyle>
          <a:p>
            <a:pPr algn="l"/>
            <a:r>
              <a:rPr lang="en-US" altLang="ja-JP" b="1" dirty="0">
                <a:latin typeface="HG丸ｺﾞｼｯｸM-PRO" panose="020F0600000000000000" pitchFamily="50" charset="-128"/>
                <a:ea typeface="HG丸ｺﾞｼｯｸM-PRO" panose="020F0600000000000000" pitchFamily="50" charset="-128"/>
              </a:rPr>
              <a:t>1. Comprehensive consulting</a:t>
            </a:r>
            <a:endParaRPr lang="ja-JP" altLang="en-US" b="1" dirty="0">
              <a:latin typeface="HG丸ｺﾞｼｯｸM-PRO" panose="020F0600000000000000" pitchFamily="50" charset="-128"/>
              <a:ea typeface="HG丸ｺﾞｼｯｸM-PRO" panose="020F0600000000000000" pitchFamily="50" charset="-128"/>
            </a:endParaRPr>
          </a:p>
        </p:txBody>
      </p:sp>
      <p:cxnSp>
        <p:nvCxnSpPr>
          <p:cNvPr id="9" name="直線コネクタ 8"/>
          <p:cNvCxnSpPr/>
          <p:nvPr/>
        </p:nvCxnSpPr>
        <p:spPr>
          <a:xfrm>
            <a:off x="429905" y="908720"/>
            <a:ext cx="6408712" cy="0"/>
          </a:xfrm>
          <a:prstGeom prst="line">
            <a:avLst/>
          </a:prstGeom>
          <a:ln w="130175">
            <a:gradFill flip="none" rotWithShape="1">
              <a:gsLst>
                <a:gs pos="0">
                  <a:srgbClr val="FFC000"/>
                </a:gs>
                <a:gs pos="100000">
                  <a:schemeClr val="bg1"/>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044146"/>
            <a:ext cx="8640960" cy="4484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正方形/長方形 11"/>
          <p:cNvSpPr/>
          <p:nvPr/>
        </p:nvSpPr>
        <p:spPr>
          <a:xfrm>
            <a:off x="395536" y="1052736"/>
            <a:ext cx="8784976" cy="757130"/>
          </a:xfrm>
          <a:prstGeom prst="rect">
            <a:avLst/>
          </a:prstGeom>
        </p:spPr>
        <p:txBody>
          <a:bodyPr wrap="square">
            <a:spAutoFit/>
          </a:bodyPr>
          <a:lstStyle/>
          <a:p>
            <a:r>
              <a:rPr lang="ja-JP" altLang="en-US" dirty="0">
                <a:latin typeface="HG丸ｺﾞｼｯｸM-PRO" panose="020F0600000000000000" pitchFamily="50" charset="-128"/>
                <a:ea typeface="HG丸ｺﾞｼｯｸM-PRO" panose="020F0600000000000000" pitchFamily="50" charset="-128"/>
              </a:rPr>
              <a:t>The use of external organizations for new business development and important issues is increasing. </a:t>
            </a:r>
            <a:r>
              <a:rPr lang="en-US" altLang="ja-JP" dirty="0">
                <a:latin typeface="HG丸ｺﾞｼｯｸM-PRO" panose="020F0600000000000000" pitchFamily="50" charset="-128"/>
                <a:ea typeface="HG丸ｺﾞｼｯｸM-PRO" panose="020F0600000000000000" pitchFamily="50" charset="-128"/>
              </a:rPr>
              <a:t>We provide comprehensive consulting in a variety forms, such as</a:t>
            </a:r>
          </a:p>
          <a:p>
            <a:r>
              <a:rPr lang="ja-JP" altLang="en-US" dirty="0">
                <a:latin typeface="HG丸ｺﾞｼｯｸM-PRO" panose="020F0600000000000000" pitchFamily="50" charset="-128"/>
                <a:ea typeface="HG丸ｺﾞｼｯｸM-PRO" panose="020F0600000000000000" pitchFamily="50" charset="-128"/>
              </a:rPr>
              <a:t>research activities, events, and seminar planning to meet the needs of </a:t>
            </a:r>
            <a:r>
              <a:rPr lang="en-US" altLang="ja-JP" dirty="0">
                <a:latin typeface="HG丸ｺﾞｼｯｸM-PRO" panose="020F0600000000000000" pitchFamily="50" charset="-128"/>
                <a:ea typeface="HG丸ｺﾞｼｯｸM-PRO" panose="020F0600000000000000" pitchFamily="50" charset="-128"/>
              </a:rPr>
              <a:t>customer </a:t>
            </a:r>
            <a:r>
              <a:rPr lang="ja-JP" altLang="en-US" dirty="0">
                <a:latin typeface="HG丸ｺﾞｼｯｸM-PRO" panose="020F0600000000000000" pitchFamily="50" charset="-128"/>
                <a:ea typeface="HG丸ｺﾞｼｯｸM-PRO" panose="020F0600000000000000" pitchFamily="50" charset="-128"/>
              </a:rPr>
              <a:t>companies.</a:t>
            </a:r>
            <a:endParaRPr lang="en-US" altLang="ja-JP"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fld id="{2B7DEB09-D5FE-45AD-B163-756E177F58ED}" type="slidenum">
              <a:rPr kumimoji="1" lang="ja-JP" altLang="en-US" smtClean="0"/>
              <a:t>8</a:t>
            </a:fld>
            <a:endParaRPr kumimoji="1" lang="ja-JP" altLang="en-US" dirty="0"/>
          </a:p>
        </p:txBody>
      </p:sp>
      <p:sp>
        <p:nvSpPr>
          <p:cNvPr id="3" name="テキスト ボックス 2"/>
          <p:cNvSpPr txBox="1"/>
          <p:nvPr/>
        </p:nvSpPr>
        <p:spPr>
          <a:xfrm>
            <a:off x="1763688" y="2420887"/>
            <a:ext cx="1512168" cy="307777"/>
          </a:xfrm>
          <a:prstGeom prst="rect">
            <a:avLst/>
          </a:prstGeom>
          <a:solidFill>
            <a:schemeClr val="bg1"/>
          </a:solidFill>
          <a:ln>
            <a:noFill/>
          </a:ln>
        </p:spPr>
        <p:txBody>
          <a:bodyPr wrap="square" rtlCol="0">
            <a:spAutoFit/>
          </a:bodyPr>
          <a:lstStyle/>
          <a:p>
            <a:r>
              <a:rPr lang="en-US" altLang="ja-JP" sz="1400" dirty="0"/>
              <a:t>Manufactures, etc.</a:t>
            </a:r>
            <a:endParaRPr kumimoji="1" lang="ja-JP" altLang="en-US" sz="1400" dirty="0"/>
          </a:p>
        </p:txBody>
      </p:sp>
      <p:sp>
        <p:nvSpPr>
          <p:cNvPr id="5" name="テキスト ボックス 4"/>
          <p:cNvSpPr txBox="1"/>
          <p:nvPr/>
        </p:nvSpPr>
        <p:spPr>
          <a:xfrm>
            <a:off x="1043608" y="3068960"/>
            <a:ext cx="792088" cy="230832"/>
          </a:xfrm>
          <a:prstGeom prst="rect">
            <a:avLst/>
          </a:prstGeom>
          <a:solidFill>
            <a:schemeClr val="bg1"/>
          </a:solidFill>
        </p:spPr>
        <p:txBody>
          <a:bodyPr wrap="square" rtlCol="0">
            <a:spAutoFit/>
          </a:bodyPr>
          <a:lstStyle/>
          <a:p>
            <a:r>
              <a:rPr kumimoji="1" lang="en-US" altLang="ja-JP" sz="900" dirty="0"/>
              <a:t>Needs/Tasks</a:t>
            </a:r>
            <a:endParaRPr kumimoji="1" lang="ja-JP" altLang="en-US" sz="900" dirty="0"/>
          </a:p>
        </p:txBody>
      </p:sp>
      <p:sp>
        <p:nvSpPr>
          <p:cNvPr id="4" name="テキスト ボックス 3"/>
          <p:cNvSpPr txBox="1"/>
          <p:nvPr/>
        </p:nvSpPr>
        <p:spPr>
          <a:xfrm>
            <a:off x="1043608" y="2852936"/>
            <a:ext cx="864096" cy="230832"/>
          </a:xfrm>
          <a:prstGeom prst="rect">
            <a:avLst/>
          </a:prstGeom>
          <a:solidFill>
            <a:schemeClr val="bg1"/>
          </a:solidFill>
          <a:ln>
            <a:solidFill>
              <a:srgbClr val="00B0F0"/>
            </a:solidFill>
          </a:ln>
        </p:spPr>
        <p:txBody>
          <a:bodyPr wrap="square" rtlCol="0">
            <a:spAutoFit/>
          </a:bodyPr>
          <a:lstStyle/>
          <a:p>
            <a:r>
              <a:rPr kumimoji="1" lang="en-US" altLang="ja-JP" sz="900" dirty="0"/>
              <a:t>Department A</a:t>
            </a:r>
            <a:endParaRPr kumimoji="1" lang="ja-JP" altLang="en-US" sz="900" dirty="0"/>
          </a:p>
        </p:txBody>
      </p:sp>
      <p:sp>
        <p:nvSpPr>
          <p:cNvPr id="13" name="テキスト ボックス 12"/>
          <p:cNvSpPr txBox="1"/>
          <p:nvPr/>
        </p:nvSpPr>
        <p:spPr>
          <a:xfrm>
            <a:off x="611560" y="4077072"/>
            <a:ext cx="792088" cy="230832"/>
          </a:xfrm>
          <a:prstGeom prst="rect">
            <a:avLst/>
          </a:prstGeom>
          <a:solidFill>
            <a:schemeClr val="bg1"/>
          </a:solidFill>
        </p:spPr>
        <p:txBody>
          <a:bodyPr wrap="square" rtlCol="0">
            <a:spAutoFit/>
          </a:bodyPr>
          <a:lstStyle/>
          <a:p>
            <a:r>
              <a:rPr kumimoji="1" lang="en-US" altLang="ja-JP" sz="900" dirty="0"/>
              <a:t>Needs/Tasks</a:t>
            </a:r>
            <a:endParaRPr kumimoji="1" lang="ja-JP" altLang="en-US" sz="900" dirty="0"/>
          </a:p>
        </p:txBody>
      </p:sp>
      <p:sp>
        <p:nvSpPr>
          <p:cNvPr id="10" name="テキスト ボックス 9"/>
          <p:cNvSpPr txBox="1"/>
          <p:nvPr/>
        </p:nvSpPr>
        <p:spPr>
          <a:xfrm>
            <a:off x="611560" y="3846240"/>
            <a:ext cx="864096" cy="230832"/>
          </a:xfrm>
          <a:prstGeom prst="rect">
            <a:avLst/>
          </a:prstGeom>
          <a:solidFill>
            <a:schemeClr val="bg1"/>
          </a:solidFill>
          <a:ln>
            <a:solidFill>
              <a:srgbClr val="00B0F0"/>
            </a:solidFill>
          </a:ln>
        </p:spPr>
        <p:txBody>
          <a:bodyPr wrap="square" rtlCol="0">
            <a:spAutoFit/>
          </a:bodyPr>
          <a:lstStyle/>
          <a:p>
            <a:r>
              <a:rPr kumimoji="1" lang="en-US" altLang="ja-JP" sz="900" dirty="0"/>
              <a:t>Department B</a:t>
            </a:r>
            <a:endParaRPr kumimoji="1" lang="ja-JP" altLang="en-US" sz="900" dirty="0"/>
          </a:p>
        </p:txBody>
      </p:sp>
      <p:sp>
        <p:nvSpPr>
          <p:cNvPr id="14" name="テキスト ボックス 13"/>
          <p:cNvSpPr txBox="1"/>
          <p:nvPr/>
        </p:nvSpPr>
        <p:spPr>
          <a:xfrm>
            <a:off x="1115616" y="5070376"/>
            <a:ext cx="792088" cy="230832"/>
          </a:xfrm>
          <a:prstGeom prst="rect">
            <a:avLst/>
          </a:prstGeom>
          <a:solidFill>
            <a:schemeClr val="bg1"/>
          </a:solidFill>
        </p:spPr>
        <p:txBody>
          <a:bodyPr wrap="square" rtlCol="0">
            <a:spAutoFit/>
          </a:bodyPr>
          <a:lstStyle/>
          <a:p>
            <a:r>
              <a:rPr kumimoji="1" lang="en-US" altLang="ja-JP" sz="900" dirty="0"/>
              <a:t>Needs/Tasks</a:t>
            </a:r>
            <a:endParaRPr kumimoji="1" lang="ja-JP" altLang="en-US" sz="900" dirty="0"/>
          </a:p>
        </p:txBody>
      </p:sp>
      <p:sp>
        <p:nvSpPr>
          <p:cNvPr id="15" name="テキスト ボックス 14"/>
          <p:cNvSpPr txBox="1"/>
          <p:nvPr/>
        </p:nvSpPr>
        <p:spPr>
          <a:xfrm>
            <a:off x="1115616" y="4854352"/>
            <a:ext cx="864096" cy="230832"/>
          </a:xfrm>
          <a:prstGeom prst="rect">
            <a:avLst/>
          </a:prstGeom>
          <a:solidFill>
            <a:schemeClr val="bg1"/>
          </a:solidFill>
          <a:ln>
            <a:solidFill>
              <a:srgbClr val="00B0F0"/>
            </a:solidFill>
          </a:ln>
        </p:spPr>
        <p:txBody>
          <a:bodyPr wrap="square" rtlCol="0">
            <a:spAutoFit/>
          </a:bodyPr>
          <a:lstStyle/>
          <a:p>
            <a:r>
              <a:rPr kumimoji="1" lang="en-US" altLang="ja-JP" sz="900" dirty="0"/>
              <a:t>Department C</a:t>
            </a:r>
            <a:endParaRPr kumimoji="1" lang="ja-JP" altLang="en-US" sz="900" dirty="0"/>
          </a:p>
        </p:txBody>
      </p:sp>
      <p:sp>
        <p:nvSpPr>
          <p:cNvPr id="16" name="テキスト ボックス 15"/>
          <p:cNvSpPr txBox="1"/>
          <p:nvPr/>
        </p:nvSpPr>
        <p:spPr>
          <a:xfrm>
            <a:off x="1907704" y="5748064"/>
            <a:ext cx="792088" cy="230832"/>
          </a:xfrm>
          <a:prstGeom prst="rect">
            <a:avLst/>
          </a:prstGeom>
          <a:solidFill>
            <a:schemeClr val="bg1"/>
          </a:solidFill>
        </p:spPr>
        <p:txBody>
          <a:bodyPr wrap="square" rtlCol="0">
            <a:spAutoFit/>
          </a:bodyPr>
          <a:lstStyle/>
          <a:p>
            <a:r>
              <a:rPr kumimoji="1" lang="en-US" altLang="ja-JP" sz="900" dirty="0"/>
              <a:t>Needs/Tasks</a:t>
            </a:r>
            <a:endParaRPr kumimoji="1" lang="ja-JP" altLang="en-US" sz="900" dirty="0"/>
          </a:p>
        </p:txBody>
      </p:sp>
      <p:sp>
        <p:nvSpPr>
          <p:cNvPr id="17" name="テキスト ボックス 16"/>
          <p:cNvSpPr txBox="1"/>
          <p:nvPr/>
        </p:nvSpPr>
        <p:spPr>
          <a:xfrm>
            <a:off x="1907704" y="5517232"/>
            <a:ext cx="864096" cy="230832"/>
          </a:xfrm>
          <a:prstGeom prst="rect">
            <a:avLst/>
          </a:prstGeom>
          <a:solidFill>
            <a:schemeClr val="bg1"/>
          </a:solidFill>
          <a:ln>
            <a:solidFill>
              <a:srgbClr val="00B0F0"/>
            </a:solidFill>
          </a:ln>
        </p:spPr>
        <p:txBody>
          <a:bodyPr wrap="square" rtlCol="0">
            <a:spAutoFit/>
          </a:bodyPr>
          <a:lstStyle/>
          <a:p>
            <a:r>
              <a:rPr kumimoji="1" lang="en-US" altLang="ja-JP" sz="900" dirty="0"/>
              <a:t>Department D</a:t>
            </a:r>
            <a:endParaRPr kumimoji="1" lang="ja-JP" altLang="en-US" sz="900" dirty="0"/>
          </a:p>
        </p:txBody>
      </p:sp>
      <p:sp>
        <p:nvSpPr>
          <p:cNvPr id="18" name="テキスト ボックス 17"/>
          <p:cNvSpPr txBox="1"/>
          <p:nvPr/>
        </p:nvSpPr>
        <p:spPr>
          <a:xfrm>
            <a:off x="2915816" y="5532040"/>
            <a:ext cx="792088" cy="230832"/>
          </a:xfrm>
          <a:prstGeom prst="rect">
            <a:avLst/>
          </a:prstGeom>
          <a:solidFill>
            <a:schemeClr val="bg1"/>
          </a:solidFill>
        </p:spPr>
        <p:txBody>
          <a:bodyPr wrap="square" rtlCol="0">
            <a:spAutoFit/>
          </a:bodyPr>
          <a:lstStyle/>
          <a:p>
            <a:r>
              <a:rPr kumimoji="1" lang="en-US" altLang="ja-JP" sz="900" dirty="0"/>
              <a:t>Needs/Tasks</a:t>
            </a:r>
            <a:endParaRPr kumimoji="1" lang="ja-JP" altLang="en-US" sz="900" dirty="0"/>
          </a:p>
        </p:txBody>
      </p:sp>
      <p:sp>
        <p:nvSpPr>
          <p:cNvPr id="19" name="テキスト ボックス 18"/>
          <p:cNvSpPr txBox="1"/>
          <p:nvPr/>
        </p:nvSpPr>
        <p:spPr>
          <a:xfrm>
            <a:off x="2915816" y="5301208"/>
            <a:ext cx="864096" cy="230832"/>
          </a:xfrm>
          <a:prstGeom prst="rect">
            <a:avLst/>
          </a:prstGeom>
          <a:solidFill>
            <a:schemeClr val="bg1"/>
          </a:solidFill>
          <a:ln>
            <a:solidFill>
              <a:srgbClr val="00B0F0"/>
            </a:solidFill>
          </a:ln>
        </p:spPr>
        <p:txBody>
          <a:bodyPr wrap="square" rtlCol="0">
            <a:spAutoFit/>
          </a:bodyPr>
          <a:lstStyle/>
          <a:p>
            <a:r>
              <a:rPr kumimoji="1" lang="en-US" altLang="ja-JP" sz="900" dirty="0"/>
              <a:t>Department E</a:t>
            </a:r>
            <a:endParaRPr kumimoji="1" lang="ja-JP" altLang="en-US" sz="900" dirty="0"/>
          </a:p>
        </p:txBody>
      </p:sp>
      <p:sp>
        <p:nvSpPr>
          <p:cNvPr id="6" name="テキスト ボックス 5"/>
          <p:cNvSpPr txBox="1"/>
          <p:nvPr/>
        </p:nvSpPr>
        <p:spPr>
          <a:xfrm>
            <a:off x="2123728" y="3356992"/>
            <a:ext cx="1944216" cy="477054"/>
          </a:xfrm>
          <a:prstGeom prst="rect">
            <a:avLst/>
          </a:prstGeom>
          <a:solidFill>
            <a:schemeClr val="bg1"/>
          </a:solidFill>
        </p:spPr>
        <p:txBody>
          <a:bodyPr wrap="square" rtlCol="0">
            <a:spAutoFit/>
          </a:bodyPr>
          <a:lstStyle/>
          <a:p>
            <a:pPr algn="ctr"/>
            <a:r>
              <a:rPr kumimoji="1" lang="en-US" altLang="ja-JP" sz="900" b="1" dirty="0"/>
              <a:t>A person in charge </a:t>
            </a:r>
          </a:p>
          <a:p>
            <a:pPr algn="ctr"/>
            <a:r>
              <a:rPr lang="en-US" altLang="ja-JP" sz="800" dirty="0"/>
              <a:t>(Open-innovation Division, </a:t>
            </a:r>
          </a:p>
          <a:p>
            <a:pPr algn="ctr"/>
            <a:r>
              <a:rPr lang="en-US" altLang="ja-JP" sz="800" dirty="0"/>
              <a:t>New Business Development Division etc.)</a:t>
            </a:r>
            <a:endParaRPr kumimoji="1" lang="ja-JP" altLang="en-US" sz="800" dirty="0"/>
          </a:p>
        </p:txBody>
      </p:sp>
      <p:sp>
        <p:nvSpPr>
          <p:cNvPr id="7" name="テキスト ボックス 6"/>
          <p:cNvSpPr txBox="1"/>
          <p:nvPr/>
        </p:nvSpPr>
        <p:spPr>
          <a:xfrm>
            <a:off x="2267745" y="3861048"/>
            <a:ext cx="1584175" cy="230832"/>
          </a:xfrm>
          <a:prstGeom prst="rect">
            <a:avLst/>
          </a:prstGeom>
          <a:solidFill>
            <a:schemeClr val="bg1"/>
          </a:solidFill>
          <a:ln>
            <a:solidFill>
              <a:srgbClr val="0070C0"/>
            </a:solidFill>
          </a:ln>
        </p:spPr>
        <p:txBody>
          <a:bodyPr wrap="square" rtlCol="0">
            <a:spAutoFit/>
          </a:bodyPr>
          <a:lstStyle/>
          <a:p>
            <a:pPr algn="ctr"/>
            <a:r>
              <a:rPr kumimoji="1" lang="en-US" altLang="ja-JP" sz="900" b="1" dirty="0"/>
              <a:t>Finding and selecting seeds</a:t>
            </a:r>
            <a:endParaRPr kumimoji="1" lang="ja-JP" altLang="en-US" sz="900" b="1" dirty="0"/>
          </a:p>
        </p:txBody>
      </p:sp>
      <p:sp>
        <p:nvSpPr>
          <p:cNvPr id="20" name="テキスト ボックス 19"/>
          <p:cNvSpPr txBox="1"/>
          <p:nvPr/>
        </p:nvSpPr>
        <p:spPr>
          <a:xfrm>
            <a:off x="2123728" y="4139788"/>
            <a:ext cx="1944216" cy="369332"/>
          </a:xfrm>
          <a:prstGeom prst="rect">
            <a:avLst/>
          </a:prstGeom>
          <a:solidFill>
            <a:schemeClr val="bg1"/>
          </a:solidFill>
          <a:ln>
            <a:solidFill>
              <a:srgbClr val="0070C0"/>
            </a:solidFill>
          </a:ln>
        </p:spPr>
        <p:txBody>
          <a:bodyPr wrap="square" rtlCol="0">
            <a:spAutoFit/>
          </a:bodyPr>
          <a:lstStyle/>
          <a:p>
            <a:pPr algn="ctr"/>
            <a:r>
              <a:rPr lang="en-US" altLang="ja-JP" sz="900" b="1" dirty="0"/>
              <a:t>Investigation of solutions / technologies and contact candidates</a:t>
            </a:r>
            <a:endParaRPr kumimoji="1" lang="ja-JP" altLang="en-US" sz="900" b="1" dirty="0"/>
          </a:p>
        </p:txBody>
      </p:sp>
      <p:sp>
        <p:nvSpPr>
          <p:cNvPr id="21" name="テキスト ボックス 20"/>
          <p:cNvSpPr txBox="1"/>
          <p:nvPr/>
        </p:nvSpPr>
        <p:spPr>
          <a:xfrm>
            <a:off x="2257146" y="4566320"/>
            <a:ext cx="1584175" cy="230832"/>
          </a:xfrm>
          <a:prstGeom prst="rect">
            <a:avLst/>
          </a:prstGeom>
          <a:solidFill>
            <a:schemeClr val="bg1"/>
          </a:solidFill>
          <a:ln>
            <a:solidFill>
              <a:srgbClr val="0070C0"/>
            </a:solidFill>
          </a:ln>
        </p:spPr>
        <p:txBody>
          <a:bodyPr wrap="square" rtlCol="0">
            <a:spAutoFit/>
          </a:bodyPr>
          <a:lstStyle/>
          <a:p>
            <a:pPr algn="ctr"/>
            <a:r>
              <a:rPr lang="en-US" altLang="ja-JP" sz="900" b="1" dirty="0"/>
              <a:t>Launching projects etc.</a:t>
            </a:r>
            <a:endParaRPr kumimoji="1" lang="ja-JP" altLang="en-US" sz="900" b="1" dirty="0"/>
          </a:p>
        </p:txBody>
      </p:sp>
      <p:sp>
        <p:nvSpPr>
          <p:cNvPr id="23" name="テキスト ボックス 22"/>
          <p:cNvSpPr txBox="1"/>
          <p:nvPr/>
        </p:nvSpPr>
        <p:spPr>
          <a:xfrm>
            <a:off x="7452320" y="2497832"/>
            <a:ext cx="720080" cy="230832"/>
          </a:xfrm>
          <a:prstGeom prst="rect">
            <a:avLst/>
          </a:prstGeom>
          <a:solidFill>
            <a:schemeClr val="bg1"/>
          </a:solidFill>
        </p:spPr>
        <p:txBody>
          <a:bodyPr wrap="square" rtlCol="0">
            <a:spAutoFit/>
          </a:bodyPr>
          <a:lstStyle/>
          <a:p>
            <a:pPr algn="ctr"/>
            <a:r>
              <a:rPr kumimoji="1" lang="en-US" altLang="ja-JP" sz="900" dirty="0"/>
              <a:t>University</a:t>
            </a:r>
            <a:endParaRPr kumimoji="1" lang="ja-JP" altLang="en-US" sz="900" dirty="0"/>
          </a:p>
        </p:txBody>
      </p:sp>
      <p:sp>
        <p:nvSpPr>
          <p:cNvPr id="22" name="テキスト ボックス 21"/>
          <p:cNvSpPr txBox="1"/>
          <p:nvPr/>
        </p:nvSpPr>
        <p:spPr>
          <a:xfrm>
            <a:off x="7092280" y="2276872"/>
            <a:ext cx="1080120" cy="230832"/>
          </a:xfrm>
          <a:prstGeom prst="rect">
            <a:avLst/>
          </a:prstGeom>
          <a:solidFill>
            <a:schemeClr val="bg1"/>
          </a:solidFill>
          <a:ln>
            <a:solidFill>
              <a:srgbClr val="00CC66"/>
            </a:solidFill>
          </a:ln>
        </p:spPr>
        <p:txBody>
          <a:bodyPr wrap="square" rtlCol="0">
            <a:spAutoFit/>
          </a:bodyPr>
          <a:lstStyle/>
          <a:p>
            <a:pPr algn="ctr"/>
            <a:r>
              <a:rPr kumimoji="1" lang="en-US" altLang="ja-JP" sz="900" dirty="0"/>
              <a:t>Contact candidates</a:t>
            </a:r>
            <a:endParaRPr kumimoji="1" lang="ja-JP" altLang="en-US" sz="900" dirty="0"/>
          </a:p>
        </p:txBody>
      </p:sp>
      <p:sp>
        <p:nvSpPr>
          <p:cNvPr id="28" name="テキスト ボックス 27"/>
          <p:cNvSpPr txBox="1"/>
          <p:nvPr/>
        </p:nvSpPr>
        <p:spPr>
          <a:xfrm>
            <a:off x="7884368" y="3356992"/>
            <a:ext cx="1008112" cy="369332"/>
          </a:xfrm>
          <a:prstGeom prst="rect">
            <a:avLst/>
          </a:prstGeom>
          <a:solidFill>
            <a:schemeClr val="bg1"/>
          </a:solidFill>
        </p:spPr>
        <p:txBody>
          <a:bodyPr wrap="square" rtlCol="0">
            <a:spAutoFit/>
          </a:bodyPr>
          <a:lstStyle/>
          <a:p>
            <a:pPr algn="ctr"/>
            <a:r>
              <a:rPr kumimoji="1" lang="en-US" altLang="ja-JP" sz="900" dirty="0"/>
              <a:t>University venture company</a:t>
            </a:r>
            <a:endParaRPr kumimoji="1" lang="ja-JP" altLang="en-US" sz="900" dirty="0"/>
          </a:p>
        </p:txBody>
      </p:sp>
      <p:sp>
        <p:nvSpPr>
          <p:cNvPr id="24" name="テキスト ボックス 23"/>
          <p:cNvSpPr txBox="1"/>
          <p:nvPr/>
        </p:nvSpPr>
        <p:spPr>
          <a:xfrm>
            <a:off x="7380312" y="3126160"/>
            <a:ext cx="1080120" cy="230832"/>
          </a:xfrm>
          <a:prstGeom prst="rect">
            <a:avLst/>
          </a:prstGeom>
          <a:solidFill>
            <a:schemeClr val="bg1"/>
          </a:solidFill>
          <a:ln>
            <a:solidFill>
              <a:srgbClr val="00CC66"/>
            </a:solidFill>
          </a:ln>
        </p:spPr>
        <p:txBody>
          <a:bodyPr wrap="square" rtlCol="0">
            <a:spAutoFit/>
          </a:bodyPr>
          <a:lstStyle/>
          <a:p>
            <a:pPr algn="ctr"/>
            <a:r>
              <a:rPr kumimoji="1" lang="en-US" altLang="ja-JP" sz="900" dirty="0"/>
              <a:t>Contact candidates</a:t>
            </a:r>
            <a:endParaRPr kumimoji="1" lang="ja-JP" altLang="en-US" sz="900" dirty="0"/>
          </a:p>
        </p:txBody>
      </p:sp>
      <p:sp>
        <p:nvSpPr>
          <p:cNvPr id="29" name="テキスト ボックス 28"/>
          <p:cNvSpPr txBox="1"/>
          <p:nvPr/>
        </p:nvSpPr>
        <p:spPr>
          <a:xfrm>
            <a:off x="7704856" y="4293096"/>
            <a:ext cx="1331640" cy="230832"/>
          </a:xfrm>
          <a:prstGeom prst="rect">
            <a:avLst/>
          </a:prstGeom>
          <a:solidFill>
            <a:schemeClr val="bg1"/>
          </a:solidFill>
        </p:spPr>
        <p:txBody>
          <a:bodyPr wrap="square" rtlCol="0">
            <a:spAutoFit/>
          </a:bodyPr>
          <a:lstStyle/>
          <a:p>
            <a:pPr algn="ctr"/>
            <a:r>
              <a:rPr lang="en-US" altLang="ja-JP" sz="900" dirty="0"/>
              <a:t>Research Institution</a:t>
            </a:r>
            <a:endParaRPr kumimoji="1" lang="ja-JP" altLang="en-US" sz="900" dirty="0"/>
          </a:p>
        </p:txBody>
      </p:sp>
      <p:sp>
        <p:nvSpPr>
          <p:cNvPr id="30" name="テキスト ボックス 29"/>
          <p:cNvSpPr txBox="1"/>
          <p:nvPr/>
        </p:nvSpPr>
        <p:spPr>
          <a:xfrm>
            <a:off x="7308304" y="5229200"/>
            <a:ext cx="720080" cy="230832"/>
          </a:xfrm>
          <a:prstGeom prst="rect">
            <a:avLst/>
          </a:prstGeom>
          <a:solidFill>
            <a:schemeClr val="bg1"/>
          </a:solidFill>
        </p:spPr>
        <p:txBody>
          <a:bodyPr wrap="square" rtlCol="0">
            <a:spAutoFit/>
          </a:bodyPr>
          <a:lstStyle/>
          <a:p>
            <a:pPr algn="ctr"/>
            <a:r>
              <a:rPr lang="en-US" altLang="ja-JP" sz="900" dirty="0"/>
              <a:t>Startup</a:t>
            </a:r>
            <a:endParaRPr kumimoji="1" lang="ja-JP" altLang="en-US" sz="900" dirty="0"/>
          </a:p>
        </p:txBody>
      </p:sp>
      <p:sp>
        <p:nvSpPr>
          <p:cNvPr id="31" name="テキスト ボックス 30"/>
          <p:cNvSpPr txBox="1"/>
          <p:nvPr/>
        </p:nvSpPr>
        <p:spPr>
          <a:xfrm>
            <a:off x="5220072" y="6021288"/>
            <a:ext cx="2052228" cy="369332"/>
          </a:xfrm>
          <a:prstGeom prst="rect">
            <a:avLst/>
          </a:prstGeom>
          <a:solidFill>
            <a:schemeClr val="bg1"/>
          </a:solidFill>
        </p:spPr>
        <p:txBody>
          <a:bodyPr wrap="square" rtlCol="0">
            <a:spAutoFit/>
          </a:bodyPr>
          <a:lstStyle/>
          <a:p>
            <a:pPr algn="ctr"/>
            <a:r>
              <a:rPr lang="en-US" altLang="ja-JP" sz="900" dirty="0"/>
              <a:t>Small and medium-sized enterprises</a:t>
            </a:r>
          </a:p>
          <a:p>
            <a:pPr algn="ctr"/>
            <a:r>
              <a:rPr kumimoji="1" lang="en-US" altLang="ja-JP" sz="900" dirty="0"/>
              <a:t>Venture company</a:t>
            </a:r>
            <a:endParaRPr kumimoji="1" lang="ja-JP" altLang="en-US" sz="900" dirty="0"/>
          </a:p>
        </p:txBody>
      </p:sp>
      <p:sp>
        <p:nvSpPr>
          <p:cNvPr id="25" name="テキスト ボックス 24"/>
          <p:cNvSpPr txBox="1"/>
          <p:nvPr/>
        </p:nvSpPr>
        <p:spPr>
          <a:xfrm>
            <a:off x="7668344" y="4077072"/>
            <a:ext cx="1080120" cy="230832"/>
          </a:xfrm>
          <a:prstGeom prst="rect">
            <a:avLst/>
          </a:prstGeom>
          <a:solidFill>
            <a:schemeClr val="bg1"/>
          </a:solidFill>
          <a:ln>
            <a:solidFill>
              <a:srgbClr val="00CC66"/>
            </a:solidFill>
          </a:ln>
        </p:spPr>
        <p:txBody>
          <a:bodyPr wrap="square" rtlCol="0">
            <a:spAutoFit/>
          </a:bodyPr>
          <a:lstStyle/>
          <a:p>
            <a:pPr algn="ctr"/>
            <a:r>
              <a:rPr kumimoji="1" lang="en-US" altLang="ja-JP" sz="900" dirty="0"/>
              <a:t>Contact candidates</a:t>
            </a:r>
            <a:endParaRPr kumimoji="1" lang="ja-JP" altLang="en-US" sz="900" dirty="0"/>
          </a:p>
        </p:txBody>
      </p:sp>
      <p:sp>
        <p:nvSpPr>
          <p:cNvPr id="26" name="テキスト ボックス 25"/>
          <p:cNvSpPr txBox="1"/>
          <p:nvPr/>
        </p:nvSpPr>
        <p:spPr>
          <a:xfrm>
            <a:off x="7236296" y="4998368"/>
            <a:ext cx="1080120" cy="230832"/>
          </a:xfrm>
          <a:prstGeom prst="rect">
            <a:avLst/>
          </a:prstGeom>
          <a:solidFill>
            <a:schemeClr val="bg1"/>
          </a:solidFill>
          <a:ln>
            <a:solidFill>
              <a:srgbClr val="00CC66"/>
            </a:solidFill>
          </a:ln>
        </p:spPr>
        <p:txBody>
          <a:bodyPr wrap="square" rtlCol="0">
            <a:spAutoFit/>
          </a:bodyPr>
          <a:lstStyle/>
          <a:p>
            <a:pPr algn="ctr"/>
            <a:r>
              <a:rPr kumimoji="1" lang="en-US" altLang="ja-JP" sz="900" dirty="0"/>
              <a:t>Contact candidates</a:t>
            </a:r>
            <a:endParaRPr kumimoji="1" lang="ja-JP" altLang="en-US" sz="900" dirty="0"/>
          </a:p>
        </p:txBody>
      </p:sp>
      <p:sp>
        <p:nvSpPr>
          <p:cNvPr id="27" name="テキスト ボックス 26"/>
          <p:cNvSpPr txBox="1"/>
          <p:nvPr/>
        </p:nvSpPr>
        <p:spPr>
          <a:xfrm>
            <a:off x="5652120" y="5805264"/>
            <a:ext cx="1080120" cy="230832"/>
          </a:xfrm>
          <a:prstGeom prst="rect">
            <a:avLst/>
          </a:prstGeom>
          <a:solidFill>
            <a:schemeClr val="bg1"/>
          </a:solidFill>
          <a:ln>
            <a:solidFill>
              <a:srgbClr val="00CC66"/>
            </a:solidFill>
          </a:ln>
        </p:spPr>
        <p:txBody>
          <a:bodyPr wrap="square" rtlCol="0">
            <a:spAutoFit/>
          </a:bodyPr>
          <a:lstStyle/>
          <a:p>
            <a:pPr algn="ctr"/>
            <a:r>
              <a:rPr kumimoji="1" lang="en-US" altLang="ja-JP" sz="900" dirty="0"/>
              <a:t>Contact candidates</a:t>
            </a:r>
            <a:endParaRPr kumimoji="1" lang="ja-JP" altLang="en-US" sz="900" dirty="0"/>
          </a:p>
        </p:txBody>
      </p:sp>
      <p:sp>
        <p:nvSpPr>
          <p:cNvPr id="32" name="テキスト ボックス 31"/>
          <p:cNvSpPr txBox="1"/>
          <p:nvPr/>
        </p:nvSpPr>
        <p:spPr>
          <a:xfrm>
            <a:off x="5292080" y="2852936"/>
            <a:ext cx="1546537" cy="230832"/>
          </a:xfrm>
          <a:prstGeom prst="rect">
            <a:avLst/>
          </a:prstGeom>
          <a:solidFill>
            <a:schemeClr val="bg1"/>
          </a:solidFill>
          <a:ln>
            <a:solidFill>
              <a:srgbClr val="00B050"/>
            </a:solidFill>
          </a:ln>
        </p:spPr>
        <p:txBody>
          <a:bodyPr wrap="square" rtlCol="0">
            <a:spAutoFit/>
          </a:bodyPr>
          <a:lstStyle/>
          <a:p>
            <a:pPr algn="ctr"/>
            <a:r>
              <a:rPr lang="en-US" altLang="ja-JP" sz="900" b="1" dirty="0"/>
              <a:t>1.Needs hearing</a:t>
            </a:r>
            <a:endParaRPr kumimoji="1" lang="ja-JP" altLang="en-US" sz="900" b="1" dirty="0"/>
          </a:p>
        </p:txBody>
      </p:sp>
      <p:sp>
        <p:nvSpPr>
          <p:cNvPr id="33" name="テキスト ボックス 32"/>
          <p:cNvSpPr txBox="1"/>
          <p:nvPr/>
        </p:nvSpPr>
        <p:spPr>
          <a:xfrm>
            <a:off x="5292080" y="3083768"/>
            <a:ext cx="1546537" cy="230832"/>
          </a:xfrm>
          <a:prstGeom prst="rect">
            <a:avLst/>
          </a:prstGeom>
          <a:solidFill>
            <a:schemeClr val="bg1"/>
          </a:solidFill>
          <a:ln>
            <a:solidFill>
              <a:srgbClr val="00B050"/>
            </a:solidFill>
          </a:ln>
        </p:spPr>
        <p:txBody>
          <a:bodyPr wrap="square" rtlCol="0">
            <a:spAutoFit/>
          </a:bodyPr>
          <a:lstStyle/>
          <a:p>
            <a:pPr algn="ctr"/>
            <a:r>
              <a:rPr kumimoji="1" lang="en-US" altLang="ja-JP" sz="900" b="1" dirty="0"/>
              <a:t>2.Partner survey</a:t>
            </a:r>
            <a:endParaRPr kumimoji="1" lang="ja-JP" altLang="en-US" sz="900" b="1" dirty="0"/>
          </a:p>
        </p:txBody>
      </p:sp>
      <p:sp>
        <p:nvSpPr>
          <p:cNvPr id="34" name="テキスト ボックス 33"/>
          <p:cNvSpPr txBox="1"/>
          <p:nvPr/>
        </p:nvSpPr>
        <p:spPr>
          <a:xfrm>
            <a:off x="5292080" y="3284984"/>
            <a:ext cx="1546537" cy="369332"/>
          </a:xfrm>
          <a:prstGeom prst="rect">
            <a:avLst/>
          </a:prstGeom>
          <a:solidFill>
            <a:schemeClr val="bg1"/>
          </a:solidFill>
          <a:ln>
            <a:solidFill>
              <a:srgbClr val="00B050"/>
            </a:solidFill>
          </a:ln>
        </p:spPr>
        <p:txBody>
          <a:bodyPr wrap="square" rtlCol="0">
            <a:spAutoFit/>
          </a:bodyPr>
          <a:lstStyle/>
          <a:p>
            <a:pPr algn="ctr"/>
            <a:r>
              <a:rPr lang="en-US" altLang="ja-JP" sz="900" b="1" dirty="0"/>
              <a:t>3.Pre-hearing to partner candidates</a:t>
            </a:r>
            <a:endParaRPr kumimoji="1" lang="ja-JP" altLang="en-US" sz="900" b="1" dirty="0"/>
          </a:p>
        </p:txBody>
      </p:sp>
      <p:sp>
        <p:nvSpPr>
          <p:cNvPr id="35" name="テキスト ボックス 34"/>
          <p:cNvSpPr txBox="1"/>
          <p:nvPr/>
        </p:nvSpPr>
        <p:spPr>
          <a:xfrm>
            <a:off x="5292080" y="3645024"/>
            <a:ext cx="1546537" cy="230832"/>
          </a:xfrm>
          <a:prstGeom prst="rect">
            <a:avLst/>
          </a:prstGeom>
          <a:solidFill>
            <a:schemeClr val="bg1"/>
          </a:solidFill>
          <a:ln>
            <a:solidFill>
              <a:srgbClr val="00B050"/>
            </a:solidFill>
          </a:ln>
        </p:spPr>
        <p:txBody>
          <a:bodyPr wrap="square" rtlCol="0">
            <a:spAutoFit/>
          </a:bodyPr>
          <a:lstStyle/>
          <a:p>
            <a:pPr algn="ctr"/>
            <a:r>
              <a:rPr lang="en-US" altLang="ja-JP" sz="900" b="1" dirty="0"/>
              <a:t>4.Partner proposal</a:t>
            </a:r>
            <a:endParaRPr kumimoji="1" lang="ja-JP" altLang="en-US" sz="900" b="1" dirty="0"/>
          </a:p>
        </p:txBody>
      </p:sp>
      <p:sp>
        <p:nvSpPr>
          <p:cNvPr id="36" name="テキスト ボックス 35"/>
          <p:cNvSpPr txBox="1"/>
          <p:nvPr/>
        </p:nvSpPr>
        <p:spPr>
          <a:xfrm>
            <a:off x="5292080" y="3861048"/>
            <a:ext cx="1546537" cy="230832"/>
          </a:xfrm>
          <a:prstGeom prst="rect">
            <a:avLst/>
          </a:prstGeom>
          <a:solidFill>
            <a:schemeClr val="bg1"/>
          </a:solidFill>
          <a:ln>
            <a:solidFill>
              <a:srgbClr val="00B050"/>
            </a:solidFill>
          </a:ln>
        </p:spPr>
        <p:txBody>
          <a:bodyPr wrap="square" rtlCol="0">
            <a:spAutoFit/>
          </a:bodyPr>
          <a:lstStyle/>
          <a:p>
            <a:pPr algn="ctr"/>
            <a:r>
              <a:rPr lang="en-US" altLang="ja-JP" sz="900" b="1" dirty="0"/>
              <a:t>5.Interview setting</a:t>
            </a:r>
            <a:endParaRPr kumimoji="1" lang="ja-JP" altLang="en-US" sz="900" b="1" dirty="0"/>
          </a:p>
        </p:txBody>
      </p:sp>
      <p:sp>
        <p:nvSpPr>
          <p:cNvPr id="37" name="テキスト ボックス 36"/>
          <p:cNvSpPr txBox="1"/>
          <p:nvPr/>
        </p:nvSpPr>
        <p:spPr>
          <a:xfrm>
            <a:off x="5292080" y="4077072"/>
            <a:ext cx="1546537" cy="369332"/>
          </a:xfrm>
          <a:prstGeom prst="rect">
            <a:avLst/>
          </a:prstGeom>
          <a:solidFill>
            <a:schemeClr val="bg1"/>
          </a:solidFill>
          <a:ln>
            <a:solidFill>
              <a:srgbClr val="00B050"/>
            </a:solidFill>
          </a:ln>
        </p:spPr>
        <p:txBody>
          <a:bodyPr wrap="square" rtlCol="0">
            <a:spAutoFit/>
          </a:bodyPr>
          <a:lstStyle/>
          <a:p>
            <a:pPr algn="ctr"/>
            <a:r>
              <a:rPr lang="en-US" altLang="ja-JP" sz="900" b="1" dirty="0"/>
              <a:t>6.Proposal of cooperation contents, projects, etc.</a:t>
            </a:r>
            <a:endParaRPr kumimoji="1" lang="ja-JP" altLang="en-US" sz="900" b="1" dirty="0"/>
          </a:p>
        </p:txBody>
      </p:sp>
      <p:sp>
        <p:nvSpPr>
          <p:cNvPr id="38" name="テキスト ボックス 37"/>
          <p:cNvSpPr txBox="1"/>
          <p:nvPr/>
        </p:nvSpPr>
        <p:spPr>
          <a:xfrm>
            <a:off x="5292080" y="4437112"/>
            <a:ext cx="1546537" cy="230832"/>
          </a:xfrm>
          <a:prstGeom prst="rect">
            <a:avLst/>
          </a:prstGeom>
          <a:solidFill>
            <a:schemeClr val="bg1"/>
          </a:solidFill>
          <a:ln>
            <a:solidFill>
              <a:srgbClr val="00B050"/>
            </a:solidFill>
          </a:ln>
        </p:spPr>
        <p:txBody>
          <a:bodyPr wrap="square" rtlCol="0">
            <a:spAutoFit/>
          </a:bodyPr>
          <a:lstStyle/>
          <a:p>
            <a:pPr algn="ctr"/>
            <a:r>
              <a:rPr lang="en-US" altLang="ja-JP" sz="900" b="1" dirty="0"/>
              <a:t>7.Interview setting</a:t>
            </a:r>
            <a:endParaRPr kumimoji="1" lang="ja-JP" altLang="en-US" sz="900" b="1" dirty="0"/>
          </a:p>
        </p:txBody>
      </p:sp>
      <p:sp>
        <p:nvSpPr>
          <p:cNvPr id="39" name="テキスト ボックス 38"/>
          <p:cNvSpPr txBox="1"/>
          <p:nvPr/>
        </p:nvSpPr>
        <p:spPr>
          <a:xfrm>
            <a:off x="5292080" y="4653136"/>
            <a:ext cx="1546537" cy="369332"/>
          </a:xfrm>
          <a:prstGeom prst="rect">
            <a:avLst/>
          </a:prstGeom>
          <a:solidFill>
            <a:schemeClr val="bg1"/>
          </a:solidFill>
          <a:ln>
            <a:solidFill>
              <a:srgbClr val="00B050"/>
            </a:solidFill>
          </a:ln>
        </p:spPr>
        <p:txBody>
          <a:bodyPr wrap="square" rtlCol="0">
            <a:spAutoFit/>
          </a:bodyPr>
          <a:lstStyle/>
          <a:p>
            <a:pPr algn="ctr"/>
            <a:r>
              <a:rPr lang="en-US" altLang="ja-JP" sz="900" b="1" dirty="0"/>
              <a:t>8.Contract conclusion support</a:t>
            </a:r>
            <a:endParaRPr kumimoji="1" lang="ja-JP" altLang="en-US" sz="900" b="1" dirty="0"/>
          </a:p>
        </p:txBody>
      </p:sp>
      <p:sp>
        <p:nvSpPr>
          <p:cNvPr id="40" name="テキスト ボックス 39"/>
          <p:cNvSpPr txBox="1"/>
          <p:nvPr/>
        </p:nvSpPr>
        <p:spPr>
          <a:xfrm>
            <a:off x="5004048" y="2394988"/>
            <a:ext cx="2088232" cy="313932"/>
          </a:xfrm>
          <a:prstGeom prst="rect">
            <a:avLst/>
          </a:prstGeom>
          <a:noFill/>
        </p:spPr>
        <p:txBody>
          <a:bodyPr wrap="square" rtlCol="0">
            <a:spAutoFit/>
          </a:bodyPr>
          <a:lstStyle/>
          <a:p>
            <a:r>
              <a:rPr kumimoji="1" lang="en-US" altLang="ja-JP" b="1" dirty="0">
                <a:solidFill>
                  <a:srgbClr val="00CC66"/>
                </a:solidFill>
              </a:rPr>
              <a:t>CAMPUS CREATE  </a:t>
            </a:r>
            <a:r>
              <a:rPr kumimoji="1" lang="en-US" altLang="ja-JP" b="1" dirty="0" err="1">
                <a:solidFill>
                  <a:srgbClr val="00CC66"/>
                </a:solidFill>
              </a:rPr>
              <a:t>Co.,Ltd</a:t>
            </a:r>
            <a:r>
              <a:rPr kumimoji="1" lang="en-US" altLang="ja-JP" b="1" dirty="0">
                <a:solidFill>
                  <a:srgbClr val="00CC66"/>
                </a:solidFill>
              </a:rPr>
              <a:t>.</a:t>
            </a:r>
            <a:endParaRPr kumimoji="1" lang="ja-JP" altLang="en-US" b="1" dirty="0">
              <a:solidFill>
                <a:srgbClr val="00CC66"/>
              </a:solidFill>
            </a:endParaRPr>
          </a:p>
        </p:txBody>
      </p:sp>
    </p:spTree>
    <p:extLst>
      <p:ext uri="{BB962C8B-B14F-4D97-AF65-F5344CB8AC3E}">
        <p14:creationId xmlns:p14="http://schemas.microsoft.com/office/powerpoint/2010/main" val="448709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467544" y="58614"/>
            <a:ext cx="8064896" cy="70609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3520" kern="1200">
                <a:solidFill>
                  <a:schemeClr val="tx1"/>
                </a:solidFill>
                <a:latin typeface="+mj-lt"/>
                <a:ea typeface="+mj-ea"/>
                <a:cs typeface="+mj-cs"/>
              </a:defRPr>
            </a:lvl1pPr>
          </a:lstStyle>
          <a:p>
            <a:pPr algn="l"/>
            <a:r>
              <a:rPr lang="en-US" altLang="ja-JP" sz="2880" b="1" dirty="0">
                <a:latin typeface="HG丸ｺﾞｼｯｸM-PRO" panose="020F0600000000000000" pitchFamily="50" charset="-128"/>
                <a:ea typeface="HG丸ｺﾞｼｯｸM-PRO" panose="020F0600000000000000" pitchFamily="50" charset="-128"/>
              </a:rPr>
              <a:t>1. Characteristics of the search for seeds</a:t>
            </a:r>
            <a:endParaRPr lang="ja-JP" altLang="en-US" sz="2880" b="1" dirty="0">
              <a:latin typeface="HG丸ｺﾞｼｯｸM-PRO" panose="020F0600000000000000" pitchFamily="50" charset="-128"/>
              <a:ea typeface="HG丸ｺﾞｼｯｸM-PRO" panose="020F0600000000000000" pitchFamily="50" charset="-128"/>
            </a:endParaRPr>
          </a:p>
        </p:txBody>
      </p:sp>
      <p:cxnSp>
        <p:nvCxnSpPr>
          <p:cNvPr id="9" name="直線コネクタ 8"/>
          <p:cNvCxnSpPr/>
          <p:nvPr/>
        </p:nvCxnSpPr>
        <p:spPr>
          <a:xfrm>
            <a:off x="429905" y="908720"/>
            <a:ext cx="6408712" cy="0"/>
          </a:xfrm>
          <a:prstGeom prst="line">
            <a:avLst/>
          </a:prstGeom>
          <a:ln w="130175">
            <a:gradFill flip="none" rotWithShape="1">
              <a:gsLst>
                <a:gs pos="0">
                  <a:srgbClr val="FFC000"/>
                </a:gs>
                <a:gs pos="100000">
                  <a:schemeClr val="bg1"/>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7" name="図表 6"/>
          <p:cNvGraphicFramePr/>
          <p:nvPr>
            <p:extLst>
              <p:ext uri="{D42A27DB-BD31-4B8C-83A1-F6EECF244321}">
                <p14:modId xmlns:p14="http://schemas.microsoft.com/office/powerpoint/2010/main" val="3647320945"/>
              </p:ext>
            </p:extLst>
          </p:nvPr>
        </p:nvGraphicFramePr>
        <p:xfrm>
          <a:off x="569063" y="1628801"/>
          <a:ext cx="8064896"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正方形/長方形 9"/>
          <p:cNvSpPr/>
          <p:nvPr/>
        </p:nvSpPr>
        <p:spPr>
          <a:xfrm>
            <a:off x="539552" y="980728"/>
            <a:ext cx="7992888" cy="486287"/>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a:spAutoFit/>
          </a:bodyPr>
          <a:lstStyle/>
          <a:p>
            <a:r>
              <a:rPr lang="ja-JP" altLang="en-US" sz="1280" dirty="0">
                <a:latin typeface="HG丸ｺﾞｼｯｸM-PRO" panose="020F0600000000000000" pitchFamily="50" charset="-128"/>
                <a:ea typeface="HG丸ｺﾞｼｯｸM-PRO" panose="020F0600000000000000" pitchFamily="50" charset="-128"/>
              </a:rPr>
              <a:t>In the search for researchers, we will conduct research </a:t>
            </a:r>
            <a:r>
              <a:rPr lang="en-US" altLang="ja-JP" sz="1280" dirty="0">
                <a:latin typeface="HG丸ｺﾞｼｯｸM-PRO" panose="020F0600000000000000" pitchFamily="50" charset="-128"/>
                <a:ea typeface="HG丸ｺﾞｼｯｸM-PRO" panose="020F0600000000000000" pitchFamily="50" charset="-128"/>
              </a:rPr>
              <a:t>to look for seeds</a:t>
            </a:r>
            <a:r>
              <a:rPr lang="ja-JP" altLang="en-US" sz="1280" dirty="0">
                <a:latin typeface="HG丸ｺﾞｼｯｸM-PRO" panose="020F0600000000000000" pitchFamily="50" charset="-128"/>
                <a:ea typeface="HG丸ｺﾞｼｯｸM-PRO" panose="020F0600000000000000" pitchFamily="50" charset="-128"/>
              </a:rPr>
              <a:t> on the following areas that are difficult for companies to conduct on their own</a:t>
            </a:r>
            <a:r>
              <a:rPr lang="en-US" altLang="ja-JP" sz="1280" dirty="0">
                <a:latin typeface="HG丸ｺﾞｼｯｸM-PRO" panose="020F0600000000000000" pitchFamily="50" charset="-128"/>
                <a:ea typeface="HG丸ｺﾞｼｯｸM-PRO" panose="020F0600000000000000" pitchFamily="50" charset="-128"/>
              </a:rPr>
              <a:t>.</a:t>
            </a:r>
            <a:endParaRPr lang="ja-JP" altLang="en-US" sz="1280"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fld id="{2B7DEB09-D5FE-45AD-B163-756E177F58ED}" type="slidenum">
              <a:rPr kumimoji="1" lang="ja-JP" altLang="en-US" smtClean="0"/>
              <a:t>9</a:t>
            </a:fld>
            <a:endParaRPr kumimoji="1" lang="ja-JP" altLang="en-US"/>
          </a:p>
        </p:txBody>
      </p:sp>
    </p:spTree>
    <p:extLst>
      <p:ext uri="{BB962C8B-B14F-4D97-AF65-F5344CB8AC3E}">
        <p14:creationId xmlns:p14="http://schemas.microsoft.com/office/powerpoint/2010/main" val="274277484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4651</TotalTime>
  <Words>15664</Words>
  <Application>Microsoft Office PowerPoint</Application>
  <PresentationFormat>On-screen Show (4:3)</PresentationFormat>
  <Paragraphs>602</Paragraphs>
  <Slides>31</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 Unicode MS</vt:lpstr>
      <vt:lpstr>HG丸ｺﾞｼｯｸM-PRO</vt:lpstr>
      <vt:lpstr>ＭＳ ゴシック</vt:lpstr>
      <vt:lpstr>Arial</vt:lpstr>
      <vt:lpstr>Arial</vt:lpstr>
      <vt:lpstr>Calibri</vt:lpstr>
      <vt:lpstr>Century</vt:lpstr>
      <vt:lpstr>Wingdings</vt:lpstr>
      <vt:lpstr>Office ​​テーマ</vt:lpstr>
      <vt:lpstr>PowerPoint Presentation</vt:lpstr>
      <vt:lpstr>PowerPoint Presentation</vt:lpstr>
      <vt:lpstr>PowerPoint Presentation</vt:lpstr>
      <vt:lpstr>Corporate Profile</vt:lpstr>
      <vt:lpstr>PowerPoint Presentation</vt:lpstr>
      <vt:lpstr>Campus Create 20th term sales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2-1. Contract negotiation and procedure support</vt:lpstr>
      <vt:lpstr>2-2. Progress management and response to complaints</vt:lpstr>
      <vt:lpstr>2-3. Support for intellectual property negotiations</vt:lpstr>
      <vt:lpstr>2-4.Supporting development after collaboration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Role of the producer</vt:lpstr>
      <vt:lpstr>Capability</vt:lpstr>
      <vt:lpstr>About the model of cooperation with universities</vt:lpstr>
      <vt:lpstr>Example of cooperation with universities -1</vt:lpstr>
      <vt:lpstr>Example of cooperation with universities -2</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Mariko Nakano</cp:lastModifiedBy>
  <cp:revision>239</cp:revision>
  <cp:lastPrinted>2020-01-29T06:29:37Z</cp:lastPrinted>
  <dcterms:created xsi:type="dcterms:W3CDTF">2014-10-02T00:59:25Z</dcterms:created>
  <dcterms:modified xsi:type="dcterms:W3CDTF">2020-02-02T00:52:09Z</dcterms:modified>
</cp:coreProperties>
</file>